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5" r:id="rId2"/>
  </p:sldMasterIdLst>
  <p:notesMasterIdLst>
    <p:notesMasterId r:id="rId42"/>
  </p:notesMasterIdLst>
  <p:sldIdLst>
    <p:sldId id="323" r:id="rId3"/>
    <p:sldId id="299" r:id="rId4"/>
    <p:sldId id="327" r:id="rId5"/>
    <p:sldId id="315" r:id="rId6"/>
    <p:sldId id="324" r:id="rId7"/>
    <p:sldId id="325" r:id="rId8"/>
    <p:sldId id="328" r:id="rId9"/>
    <p:sldId id="2931" r:id="rId10"/>
    <p:sldId id="330" r:id="rId11"/>
    <p:sldId id="316" r:id="rId12"/>
    <p:sldId id="295" r:id="rId13"/>
    <p:sldId id="271" r:id="rId14"/>
    <p:sldId id="270" r:id="rId15"/>
    <p:sldId id="2939" r:id="rId16"/>
    <p:sldId id="2933" r:id="rId17"/>
    <p:sldId id="2941" r:id="rId18"/>
    <p:sldId id="329" r:id="rId19"/>
    <p:sldId id="1254" r:id="rId20"/>
    <p:sldId id="259" r:id="rId21"/>
    <p:sldId id="260" r:id="rId22"/>
    <p:sldId id="263" r:id="rId23"/>
    <p:sldId id="264" r:id="rId24"/>
    <p:sldId id="265" r:id="rId25"/>
    <p:sldId id="1259" r:id="rId26"/>
    <p:sldId id="1262" r:id="rId27"/>
    <p:sldId id="280" r:id="rId28"/>
    <p:sldId id="281" r:id="rId29"/>
    <p:sldId id="282" r:id="rId30"/>
    <p:sldId id="1252" r:id="rId31"/>
    <p:sldId id="2918" r:id="rId32"/>
    <p:sldId id="1182" r:id="rId33"/>
    <p:sldId id="2936" r:id="rId34"/>
    <p:sldId id="2938" r:id="rId35"/>
    <p:sldId id="2937" r:id="rId36"/>
    <p:sldId id="1257" r:id="rId37"/>
    <p:sldId id="2940" r:id="rId38"/>
    <p:sldId id="2934" r:id="rId39"/>
    <p:sldId id="301" r:id="rId40"/>
    <p:sldId id="28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95077-B701-42C0-81C1-22F4071A5D70}" v="13" dt="2022-06-06T03:34:38.826"/>
    <p1510:client id="{24D27496-CC88-4B3C-A458-F4EC7B443A13}" v="3" dt="2022-06-17T15:03:16.238"/>
    <p1510:client id="{289F6F0C-4B0A-67BF-5D93-86A1AD016C92}" v="16" dt="2023-12-14T01:20:31.206"/>
    <p1510:client id="{32A4F2BD-3234-450A-B99B-2FB5A65E0AFB}" v="22" dt="2022-09-15T11:48:08.516"/>
    <p1510:client id="{36111429-F044-4942-9101-573797D92F2F}" v="1" dt="2022-09-15T12:05:35.722"/>
    <p1510:client id="{57E6396E-32F1-92C0-E661-F1ECBE02E987}" v="2794" dt="2023-12-12T06:24:27.182"/>
    <p1510:client id="{64771C9D-B73E-EBF0-3201-592E4509FE94}" v="216" dt="2023-12-12T13:14:13.362"/>
    <p1510:client id="{70856FB8-417C-4008-A369-A3048186EF03}" v="20" dt="2022-06-06T06:42:10.548"/>
    <p1510:client id="{7371DB10-21BF-46D1-8306-75C5CF433F6B}" v="1857" dt="2022-06-05T18:22:01.533"/>
    <p1510:client id="{9A320071-915D-44B7-B1E2-F6202B8849A7}" v="272" dt="2022-09-14T09:32:16.829"/>
    <p1510:client id="{ACF87F49-CAFC-494B-ABC7-B6C9EBA40C20}" v="1" dt="2022-06-06T12:52:30.274"/>
    <p1510:client id="{D420B4D2-B5B2-47C4-B5D2-30FD285C1F0A}" v="380" dt="2022-09-13T09:31:33.399"/>
    <p1510:client id="{D9B5C8F2-EA60-898D-2DEF-F3B3C93366E5}" v="2583" dt="2023-12-11T11:32:05.268"/>
    <p1510:client id="{DAE543C0-4289-4400-9E42-A9E4D7392231}" v="34" dt="2022-06-12T20:42:31.121"/>
    <p1510:client id="{E4915302-9880-225A-1E27-C38BAA0A6C9F}" v="45" dt="2023-12-12T12:38:10.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199803-8C91-8B4D-9548-2617DC290658}" type="doc">
      <dgm:prSet loTypeId="urn:microsoft.com/office/officeart/2005/8/layout/process2" loCatId="" qsTypeId="urn:microsoft.com/office/officeart/2005/8/quickstyle/simple1" qsCatId="simple" csTypeId="urn:microsoft.com/office/officeart/2005/8/colors/accent0_1" csCatId="mainScheme" phldr="1"/>
      <dgm:spPr/>
    </dgm:pt>
    <dgm:pt modelId="{E5AFA130-1BBF-244F-AF93-F6F032E28980}">
      <dgm:prSet phldrT="[Text]"/>
      <dgm:spPr/>
      <dgm:t>
        <a:bodyPr/>
        <a:lstStyle/>
        <a:p>
          <a:r>
            <a:rPr lang="en-US" dirty="0"/>
            <a:t>Data reduction (resolution values)</a:t>
          </a:r>
        </a:p>
      </dgm:t>
    </dgm:pt>
    <dgm:pt modelId="{CF69B74B-BFF0-A949-A6B3-C8979AF9A84C}" type="parTrans" cxnId="{72F0D9B7-80FE-534C-807C-CC7E0C6E8E5B}">
      <dgm:prSet/>
      <dgm:spPr/>
      <dgm:t>
        <a:bodyPr/>
        <a:lstStyle/>
        <a:p>
          <a:endParaRPr lang="en-US"/>
        </a:p>
      </dgm:t>
    </dgm:pt>
    <dgm:pt modelId="{B9C4C8CC-F016-714D-B9E3-CBDC3AC13B9F}" type="sibTrans" cxnId="{72F0D9B7-80FE-534C-807C-CC7E0C6E8E5B}">
      <dgm:prSet/>
      <dgm:spPr/>
      <dgm:t>
        <a:bodyPr/>
        <a:lstStyle/>
        <a:p>
          <a:endParaRPr lang="en-US"/>
        </a:p>
      </dgm:t>
    </dgm:pt>
    <dgm:pt modelId="{C5786643-8AA8-3C45-8E16-4F4E0395AFBA}">
      <dgm:prSet phldrT="[Text]"/>
      <dgm:spPr/>
      <dgm:t>
        <a:bodyPr/>
        <a:lstStyle/>
        <a:p>
          <a:r>
            <a:rPr lang="en-US" dirty="0"/>
            <a:t>File with </a:t>
          </a:r>
          <a:br>
            <a:rPr lang="en-US" dirty="0"/>
          </a:br>
          <a:r>
            <a:rPr lang="en-US" dirty="0"/>
            <a:t>q, I(q), </a:t>
          </a:r>
          <a:r>
            <a:rPr lang="en-US" dirty="0" err="1"/>
            <a:t>dI</a:t>
          </a:r>
          <a:r>
            <a:rPr lang="en-US" dirty="0"/>
            <a:t>, </a:t>
          </a:r>
          <a:r>
            <a:rPr lang="en-US" dirty="0" err="1"/>
            <a:t>dQ</a:t>
          </a:r>
          <a:endParaRPr lang="en-US" dirty="0"/>
        </a:p>
      </dgm:t>
    </dgm:pt>
    <dgm:pt modelId="{A0817848-2FC6-AB40-B83F-C39930BCB6AB}" type="parTrans" cxnId="{5B2369F4-2A8D-A74F-9B06-6150CF1BB0D5}">
      <dgm:prSet/>
      <dgm:spPr/>
      <dgm:t>
        <a:bodyPr/>
        <a:lstStyle/>
        <a:p>
          <a:endParaRPr lang="en-US"/>
        </a:p>
      </dgm:t>
    </dgm:pt>
    <dgm:pt modelId="{E36523BB-35FD-E04C-909B-B5406EC3DCA8}" type="sibTrans" cxnId="{5B2369F4-2A8D-A74F-9B06-6150CF1BB0D5}">
      <dgm:prSet/>
      <dgm:spPr/>
      <dgm:t>
        <a:bodyPr/>
        <a:lstStyle/>
        <a:p>
          <a:endParaRPr lang="en-US"/>
        </a:p>
      </dgm:t>
    </dgm:pt>
    <dgm:pt modelId="{4A766F69-A59A-624D-9F4D-78B4AB3D7CDB}">
      <dgm:prSet phldrT="[Text]"/>
      <dgm:spPr/>
      <dgm:t>
        <a:bodyPr/>
        <a:lstStyle/>
        <a:p>
          <a:r>
            <a:rPr lang="en-US" dirty="0"/>
            <a:t>Data Analysis (reads in </a:t>
          </a:r>
          <a:r>
            <a:rPr lang="en-US" dirty="0" err="1"/>
            <a:t>dQ</a:t>
          </a:r>
          <a:r>
            <a:rPr lang="en-US" dirty="0"/>
            <a:t> from file)</a:t>
          </a:r>
        </a:p>
      </dgm:t>
    </dgm:pt>
    <dgm:pt modelId="{60C48AEA-2A2B-F04C-A56B-0CB16E337821}" type="parTrans" cxnId="{431586E2-EB3D-7343-A2C7-D76399F0D1BC}">
      <dgm:prSet/>
      <dgm:spPr/>
      <dgm:t>
        <a:bodyPr/>
        <a:lstStyle/>
        <a:p>
          <a:endParaRPr lang="en-US"/>
        </a:p>
      </dgm:t>
    </dgm:pt>
    <dgm:pt modelId="{7C5717C2-9A9B-B145-B7BC-7A2D4E73E92A}" type="sibTrans" cxnId="{431586E2-EB3D-7343-A2C7-D76399F0D1BC}">
      <dgm:prSet/>
      <dgm:spPr/>
      <dgm:t>
        <a:bodyPr/>
        <a:lstStyle/>
        <a:p>
          <a:endParaRPr lang="en-US"/>
        </a:p>
      </dgm:t>
    </dgm:pt>
    <dgm:pt modelId="{C8191D98-4645-4741-B575-8137462817CD}" type="pres">
      <dgm:prSet presAssocID="{36199803-8C91-8B4D-9548-2617DC290658}" presName="linearFlow" presStyleCnt="0">
        <dgm:presLayoutVars>
          <dgm:resizeHandles val="exact"/>
        </dgm:presLayoutVars>
      </dgm:prSet>
      <dgm:spPr/>
    </dgm:pt>
    <dgm:pt modelId="{122F8EFF-4693-0F4F-8925-CBD96E762400}" type="pres">
      <dgm:prSet presAssocID="{E5AFA130-1BBF-244F-AF93-F6F032E28980}" presName="node" presStyleLbl="node1" presStyleIdx="0" presStyleCnt="3">
        <dgm:presLayoutVars>
          <dgm:bulletEnabled val="1"/>
        </dgm:presLayoutVars>
      </dgm:prSet>
      <dgm:spPr/>
    </dgm:pt>
    <dgm:pt modelId="{41C2951F-6F1C-9445-8FD2-4EEC9F2A518A}" type="pres">
      <dgm:prSet presAssocID="{B9C4C8CC-F016-714D-B9E3-CBDC3AC13B9F}" presName="sibTrans" presStyleLbl="sibTrans2D1" presStyleIdx="0" presStyleCnt="2"/>
      <dgm:spPr/>
    </dgm:pt>
    <dgm:pt modelId="{ACFB1E54-EAAC-1D4D-A4DB-FE95DE77FD52}" type="pres">
      <dgm:prSet presAssocID="{B9C4C8CC-F016-714D-B9E3-CBDC3AC13B9F}" presName="connectorText" presStyleLbl="sibTrans2D1" presStyleIdx="0" presStyleCnt="2"/>
      <dgm:spPr/>
    </dgm:pt>
    <dgm:pt modelId="{9FC04A1E-4B2A-D148-B578-BE91081497AF}" type="pres">
      <dgm:prSet presAssocID="{C5786643-8AA8-3C45-8E16-4F4E0395AFBA}" presName="node" presStyleLbl="node1" presStyleIdx="1" presStyleCnt="3">
        <dgm:presLayoutVars>
          <dgm:bulletEnabled val="1"/>
        </dgm:presLayoutVars>
      </dgm:prSet>
      <dgm:spPr/>
    </dgm:pt>
    <dgm:pt modelId="{5BBA4EC5-A2EE-6A4F-BBBB-C676765A769C}" type="pres">
      <dgm:prSet presAssocID="{E36523BB-35FD-E04C-909B-B5406EC3DCA8}" presName="sibTrans" presStyleLbl="sibTrans2D1" presStyleIdx="1" presStyleCnt="2"/>
      <dgm:spPr/>
    </dgm:pt>
    <dgm:pt modelId="{4244CD58-DBE8-894F-9D15-0005C4644A30}" type="pres">
      <dgm:prSet presAssocID="{E36523BB-35FD-E04C-909B-B5406EC3DCA8}" presName="connectorText" presStyleLbl="sibTrans2D1" presStyleIdx="1" presStyleCnt="2"/>
      <dgm:spPr/>
    </dgm:pt>
    <dgm:pt modelId="{94521C12-B9DF-6E4A-B870-B873C5E5915C}" type="pres">
      <dgm:prSet presAssocID="{4A766F69-A59A-624D-9F4D-78B4AB3D7CDB}" presName="node" presStyleLbl="node1" presStyleIdx="2" presStyleCnt="3">
        <dgm:presLayoutVars>
          <dgm:bulletEnabled val="1"/>
        </dgm:presLayoutVars>
      </dgm:prSet>
      <dgm:spPr/>
    </dgm:pt>
  </dgm:ptLst>
  <dgm:cxnLst>
    <dgm:cxn modelId="{A7F04F1B-351B-9E46-B2B3-FC4E20F8D7DB}" type="presOf" srcId="{E36523BB-35FD-E04C-909B-B5406EC3DCA8}" destId="{4244CD58-DBE8-894F-9D15-0005C4644A30}" srcOrd="1" destOrd="0" presId="urn:microsoft.com/office/officeart/2005/8/layout/process2"/>
    <dgm:cxn modelId="{10B8023B-BB5F-0F47-982B-054DEF879997}" type="presOf" srcId="{B9C4C8CC-F016-714D-B9E3-CBDC3AC13B9F}" destId="{41C2951F-6F1C-9445-8FD2-4EEC9F2A518A}" srcOrd="0" destOrd="0" presId="urn:microsoft.com/office/officeart/2005/8/layout/process2"/>
    <dgm:cxn modelId="{D2D7D960-FA8E-5C47-861B-CDE728867ABA}" type="presOf" srcId="{C5786643-8AA8-3C45-8E16-4F4E0395AFBA}" destId="{9FC04A1E-4B2A-D148-B578-BE91081497AF}" srcOrd="0" destOrd="0" presId="urn:microsoft.com/office/officeart/2005/8/layout/process2"/>
    <dgm:cxn modelId="{7BD79B49-6E34-5D4E-9FE1-68C41C3F007E}" type="presOf" srcId="{E5AFA130-1BBF-244F-AF93-F6F032E28980}" destId="{122F8EFF-4693-0F4F-8925-CBD96E762400}" srcOrd="0" destOrd="0" presId="urn:microsoft.com/office/officeart/2005/8/layout/process2"/>
    <dgm:cxn modelId="{CC6ACB4F-94F5-8542-AA42-B8C9BC7D5006}" type="presOf" srcId="{4A766F69-A59A-624D-9F4D-78B4AB3D7CDB}" destId="{94521C12-B9DF-6E4A-B870-B873C5E5915C}" srcOrd="0" destOrd="0" presId="urn:microsoft.com/office/officeart/2005/8/layout/process2"/>
    <dgm:cxn modelId="{84F35A84-40D8-5F45-A09E-68BFB491C6B9}" type="presOf" srcId="{36199803-8C91-8B4D-9548-2617DC290658}" destId="{C8191D98-4645-4741-B575-8137462817CD}" srcOrd="0" destOrd="0" presId="urn:microsoft.com/office/officeart/2005/8/layout/process2"/>
    <dgm:cxn modelId="{72F0D9B7-80FE-534C-807C-CC7E0C6E8E5B}" srcId="{36199803-8C91-8B4D-9548-2617DC290658}" destId="{E5AFA130-1BBF-244F-AF93-F6F032E28980}" srcOrd="0" destOrd="0" parTransId="{CF69B74B-BFF0-A949-A6B3-C8979AF9A84C}" sibTransId="{B9C4C8CC-F016-714D-B9E3-CBDC3AC13B9F}"/>
    <dgm:cxn modelId="{431586E2-EB3D-7343-A2C7-D76399F0D1BC}" srcId="{36199803-8C91-8B4D-9548-2617DC290658}" destId="{4A766F69-A59A-624D-9F4D-78B4AB3D7CDB}" srcOrd="2" destOrd="0" parTransId="{60C48AEA-2A2B-F04C-A56B-0CB16E337821}" sibTransId="{7C5717C2-9A9B-B145-B7BC-7A2D4E73E92A}"/>
    <dgm:cxn modelId="{32B0B0EF-3575-8C46-9476-5180C3748B7F}" type="presOf" srcId="{B9C4C8CC-F016-714D-B9E3-CBDC3AC13B9F}" destId="{ACFB1E54-EAAC-1D4D-A4DB-FE95DE77FD52}" srcOrd="1" destOrd="0" presId="urn:microsoft.com/office/officeart/2005/8/layout/process2"/>
    <dgm:cxn modelId="{5B2369F4-2A8D-A74F-9B06-6150CF1BB0D5}" srcId="{36199803-8C91-8B4D-9548-2617DC290658}" destId="{C5786643-8AA8-3C45-8E16-4F4E0395AFBA}" srcOrd="1" destOrd="0" parTransId="{A0817848-2FC6-AB40-B83F-C39930BCB6AB}" sibTransId="{E36523BB-35FD-E04C-909B-B5406EC3DCA8}"/>
    <dgm:cxn modelId="{D9C256F8-EE98-7B47-9DD0-BC234FC95FD7}" type="presOf" srcId="{E36523BB-35FD-E04C-909B-B5406EC3DCA8}" destId="{5BBA4EC5-A2EE-6A4F-BBBB-C676765A769C}" srcOrd="0" destOrd="0" presId="urn:microsoft.com/office/officeart/2005/8/layout/process2"/>
    <dgm:cxn modelId="{898918E6-0470-2043-A344-E4777487007B}" type="presParOf" srcId="{C8191D98-4645-4741-B575-8137462817CD}" destId="{122F8EFF-4693-0F4F-8925-CBD96E762400}" srcOrd="0" destOrd="0" presId="urn:microsoft.com/office/officeart/2005/8/layout/process2"/>
    <dgm:cxn modelId="{983BC0D5-1447-9E41-825D-1008E242B4E3}" type="presParOf" srcId="{C8191D98-4645-4741-B575-8137462817CD}" destId="{41C2951F-6F1C-9445-8FD2-4EEC9F2A518A}" srcOrd="1" destOrd="0" presId="urn:microsoft.com/office/officeart/2005/8/layout/process2"/>
    <dgm:cxn modelId="{843673B2-4981-7F48-8E29-18FABC7C03BA}" type="presParOf" srcId="{41C2951F-6F1C-9445-8FD2-4EEC9F2A518A}" destId="{ACFB1E54-EAAC-1D4D-A4DB-FE95DE77FD52}" srcOrd="0" destOrd="0" presId="urn:microsoft.com/office/officeart/2005/8/layout/process2"/>
    <dgm:cxn modelId="{003DBBB5-1B7B-DD4A-8958-D91D8F367CE4}" type="presParOf" srcId="{C8191D98-4645-4741-B575-8137462817CD}" destId="{9FC04A1E-4B2A-D148-B578-BE91081497AF}" srcOrd="2" destOrd="0" presId="urn:microsoft.com/office/officeart/2005/8/layout/process2"/>
    <dgm:cxn modelId="{940E4C1B-EC5D-2D42-853D-E368EA518630}" type="presParOf" srcId="{C8191D98-4645-4741-B575-8137462817CD}" destId="{5BBA4EC5-A2EE-6A4F-BBBB-C676765A769C}" srcOrd="3" destOrd="0" presId="urn:microsoft.com/office/officeart/2005/8/layout/process2"/>
    <dgm:cxn modelId="{1D5EE704-634C-A643-AF02-E4460AE36892}" type="presParOf" srcId="{5BBA4EC5-A2EE-6A4F-BBBB-C676765A769C}" destId="{4244CD58-DBE8-894F-9D15-0005C4644A30}" srcOrd="0" destOrd="0" presId="urn:microsoft.com/office/officeart/2005/8/layout/process2"/>
    <dgm:cxn modelId="{3F2D0B04-8AB1-F045-8327-B6997A0E0E15}" type="presParOf" srcId="{C8191D98-4645-4741-B575-8137462817CD}" destId="{94521C12-B9DF-6E4A-B870-B873C5E5915C}"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F8EFF-4693-0F4F-8925-CBD96E762400}">
      <dsp:nvSpPr>
        <dsp:cNvPr id="0" name=""/>
        <dsp:cNvSpPr/>
      </dsp:nvSpPr>
      <dsp:spPr>
        <a:xfrm>
          <a:off x="1424146" y="0"/>
          <a:ext cx="2145982" cy="119221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reduction (resolution values)</a:t>
          </a:r>
        </a:p>
      </dsp:txBody>
      <dsp:txXfrm>
        <a:off x="1459065" y="34919"/>
        <a:ext cx="2076144" cy="1122374"/>
      </dsp:txXfrm>
    </dsp:sp>
    <dsp:sp modelId="{41C2951F-6F1C-9445-8FD2-4EEC9F2A518A}">
      <dsp:nvSpPr>
        <dsp:cNvPr id="0" name=""/>
        <dsp:cNvSpPr/>
      </dsp:nvSpPr>
      <dsp:spPr>
        <a:xfrm rot="5400000">
          <a:off x="2273597" y="1222017"/>
          <a:ext cx="447079" cy="53649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336188" y="1266725"/>
        <a:ext cx="321897" cy="312955"/>
      </dsp:txXfrm>
    </dsp:sp>
    <dsp:sp modelId="{9FC04A1E-4B2A-D148-B578-BE91081497AF}">
      <dsp:nvSpPr>
        <dsp:cNvPr id="0" name=""/>
        <dsp:cNvSpPr/>
      </dsp:nvSpPr>
      <dsp:spPr>
        <a:xfrm>
          <a:off x="1424146" y="1788318"/>
          <a:ext cx="2145982" cy="119221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File with </a:t>
          </a:r>
          <a:br>
            <a:rPr lang="en-US" sz="2200" kern="1200" dirty="0"/>
          </a:br>
          <a:r>
            <a:rPr lang="en-US" sz="2200" kern="1200" dirty="0"/>
            <a:t>q, I(q), </a:t>
          </a:r>
          <a:r>
            <a:rPr lang="en-US" sz="2200" kern="1200" dirty="0" err="1"/>
            <a:t>dI</a:t>
          </a:r>
          <a:r>
            <a:rPr lang="en-US" sz="2200" kern="1200" dirty="0"/>
            <a:t>, </a:t>
          </a:r>
          <a:r>
            <a:rPr lang="en-US" sz="2200" kern="1200" dirty="0" err="1"/>
            <a:t>dQ</a:t>
          </a:r>
          <a:endParaRPr lang="en-US" sz="2200" kern="1200" dirty="0"/>
        </a:p>
      </dsp:txBody>
      <dsp:txXfrm>
        <a:off x="1459065" y="1823237"/>
        <a:ext cx="2076144" cy="1122374"/>
      </dsp:txXfrm>
    </dsp:sp>
    <dsp:sp modelId="{5BBA4EC5-A2EE-6A4F-BBBB-C676765A769C}">
      <dsp:nvSpPr>
        <dsp:cNvPr id="0" name=""/>
        <dsp:cNvSpPr/>
      </dsp:nvSpPr>
      <dsp:spPr>
        <a:xfrm rot="5400000">
          <a:off x="2273597" y="3010336"/>
          <a:ext cx="447079" cy="53649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336188" y="3055044"/>
        <a:ext cx="321897" cy="312955"/>
      </dsp:txXfrm>
    </dsp:sp>
    <dsp:sp modelId="{94521C12-B9DF-6E4A-B870-B873C5E5915C}">
      <dsp:nvSpPr>
        <dsp:cNvPr id="0" name=""/>
        <dsp:cNvSpPr/>
      </dsp:nvSpPr>
      <dsp:spPr>
        <a:xfrm>
          <a:off x="1424146" y="3576637"/>
          <a:ext cx="2145982" cy="119221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Analysis (reads in </a:t>
          </a:r>
          <a:r>
            <a:rPr lang="en-US" sz="2200" kern="1200" dirty="0" err="1"/>
            <a:t>dQ</a:t>
          </a:r>
          <a:r>
            <a:rPr lang="en-US" sz="2200" kern="1200" dirty="0"/>
            <a:t> from file)</a:t>
          </a:r>
        </a:p>
      </dsp:txBody>
      <dsp:txXfrm>
        <a:off x="1459065" y="3611556"/>
        <a:ext cx="2076144" cy="11223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05T17:39:02.756"/>
    </inkml:context>
    <inkml:brush xml:id="br0">
      <inkml:brushProperty name="width" value="0.1" units="cm"/>
      <inkml:brushProperty name="height" value="0.1" units="cm"/>
      <inkml:brushProperty name="color" value="#004F8B"/>
    </inkml:brush>
  </inkml:definitions>
  <inkml:trace contextRef="#ctx0" brushRef="#br0">2571 15601 4625 0 0,'0'-2'1671'0'0,"0"-6"-1414"0"0,0-6-129 0 0,0-11 1 0 0,2-9-129 0 0,1-8 128 0 0,4-9 1 0 0,3-8-1 0 0,4-9 129 0 0,4-1-128 0 0,3-4-129 0 0,2-3 0 0 0,4-11 0 0 0,3-11 128 0 0,-1-11 1 0 0,-1-2-1 0 0,-3 1 1 0 0,-2-2-1 0 0,-1-8-128 0 0,-1-5 129 0 0,-3-3-1 0 0,1 0-128 0 0,-2-3 0 0 0,-1-4 129 0 0,-1-1-129 0 0,-2 5 0 0 0,2 7 0 0 0,1-1 0 0 0,-1 1 128 0 0,-1 4 1 0 0,-2 7-129 0 0,-2 10 0 0 0,-2 6 0 0 0,0 2 0 0 0,-2 0 0 0 0,-2 1 0 0 0,-1 1 128 0 0,-1 3-128 0 0,-2 0 0 0 0,2-5 0 0 0,3-6 129 0 0,2-3-1 0 0,1-1-128 0 0,0 3-128 0 0,1-2 128 0 0,4-3 0 0 0,1-5 0 0 0,1 0 0 0 0,2 6 0 0 0,0 1 0 0 0,1-1 0 0 0,5-4 0 0 0,0 0 0 0 0,0 5 128 0 0,-1 9-128 0 0,-1 6 0 0 0,-1 7 0 0 0,-2 2 0 0 0,-2-2 0 0 0,-2-4 0 0 0,-1-1 129 0 0,0 5-1 0 0,1 7-128 0 0,1 7 0 0 0,2 1 0 0 0,0-2 0 0 0,0-3 0 0 0,-2-3 0 0 0,0 1 0 0 0,-2 1 129 0 0,-2 6-129 0 0,-1 5-129 0 0,0 5 1 0 0,0 4 128 0 0,-2 3 0 0 0,-1 0 0 0 0,-1 2 0 0 0,2 0 0 0 0,0-1 0 0 0,2 1 0 0 0,2 1 0 0 0,-1 5 0 0 0,0 6 0 0 0,-1 4 128 0 0,-3 4-128 0 0,1 0 0 0 0,1-1 0 0 0,2 0 0 0 0,3-3 0 0 0,0-5 0 0 0,2-4-128 0 0,3-4 128 0 0,0-5 0 0 0,1-2 0 0 0,2 0 0 0 0,1 1 0 0 0,1 2 128 0 0,0 3-128 0 0,1 3 129 0 0,0 2-129 0 0,1 2 0 0 0,-1 2 0 0 0,0-2 0 0 0,0-2 0 0 0,1-1 0 0 0,-1-1 0 0 0,0-2 0 0 0,-3 0 0 0 0,1 2 0 0 0,-3 2 0 0 0,-2 4 0 0 0,0 1 128 0 0,-1 4-128 0 0,1 2 0 0 0,-1 3 0 0 0,2 2 0 0 0,1 0 0 0 0,-1 3 0 0 0,2 2-128 0 0,-2 1-1 0 0,1 0 129 0 0,1 0 0 0 0,-1 0 0 0 0,0 0 0 0 0,0 1 0 0 0,-1-1 0 0 0,0 1 0 0 0,0 2 0 0 0,0 2 0 0 0,-2 0 0 0 0,-2 4 0 0 0,-1 3 0 0 0,0 1 0 0 0,-2 0 0 0 0,1 0 0 0 0,-1 0 0 0 0,0-1 0 0 0,1 1 0 0 0,-1-1 0 0 0,0 1-128 0 0,1 0-1 0 0,-1-1 129 0 0,1 0 0 0 0,-1 2 0 0 0,1 2 0 0 0,-1 0-128 0 0,1 0-1 0 0,-1-1 258 0 0,1 0-129 0 0,-1-2 0 0 0,1 2 0 0 0,1 0 0 0 0,2 0 0 0 0,-1 0 0 0 0,0 2 0 0 0,-1 0 0 0 0,-1 2 0 0 0,0 0 0 0 0,0 1 0 0 0,-1 0 0 0 0,1 0 0 0 0,-1 0 0 0 0,1 0 0 0 0,-1 0 0 0 0,0 1 0 0 0,1-1 0 0 0,1 2 0 0 0,4 3 0 0 0,0 2 0 0 0,-1 3 0 0 0,0 2 0 0 0,0 2 0 0 0,-1 4 0 0 0,-2 1 0 0 0,0-1 0 0 0,1 1 0 0 0,-2-1 0 0 0,1-1 128 0 0,-1-1 1 0 0,-2-2-129 0 0,-2-2 0 0 0,1-2 0 0 0,0 0 0 0 0,1 0 0 0 0,1-2 0 0 0,0 1 0 0 0,0-2 0 0 0,0 0 0 0 0,1 1 0 0 0,0 0 0 0 0,-1-1 0 0 0,1 2 0 0 0,-1-1-129 0 0,3 0 1 0 0,0 1 256 0 0,1 1-128 0 0,-2-1 0 0 0,0 0 0 0 0,0 1 0 0 0,-1 0 0 0 0,0-1 0 0 0,-1-2-128 0 0,1 0 128 0 0,-1 1 0 0 0,0 1 0 0 0,1 1 0 0 0,-1-1 0 0 0,1-2 0 0 0,1 0 0 0 0,2 3 0 0 0,-1 0 0 0 0,-1 0-129 0 0,3 1 129 0 0,1 0 0 0 0,1 1 0 0 0,-2 0 0 0 0,-1-1 0 0 0,1-2 0 0 0,2 1 0 0 0,0 1 0 0 0,-2 0-128 0 0,-1 1 128 0 0,-1-2 0 0 0,-1-1 0 0 0,-3 1 0 0 0,-1 1 0 0 0,-3 0 0 0 0,0 1 0 0 0,-1 0 0 0 0,0 0 0 0 0,0 1 0 0 0,0 0 0 0 0,0-1 0 0 0,0 1 0 0 0,2 2 0 0 0,-1 0 0 0 0,1 3 0 0 0,1-1 0 0 0,1 2 0 0 0,-1 2 128 0 0,0 2-128 0 0,-1 0 0 0 0,-1 4 0 0 0,2 3 0 0 0,0 5 0 0 0,2 6-128 0 0,0 3-1 0 0,1 4 129 0 0,1 2 0 0 0,0 1 0 0 0,-3 0 0 0 0,0 1 0 0 0,0-3 0 0 0,0-3 0 0 0,2-5 129 0 0,-1-3-129 0 0,1-4 0 0 0,-2-1-129 0 0,-2 0 1 0 0,-3 1-1 0 0,0-1 1 0 0,-1 0 128 0 0,-1 1-129 0 0,-1 2 129 0 0,1 0-128 0 0,0 3 128 0 0,0 3 0 0 0,-1 4 0 0 0,-1-1 0 0 0,0 2 128 0 0,-1 1-128 0 0,0 3 0 0 0,-2 9 0 0 0,-3 13-128 0 0,-1 11 128 0 0,1 5 128 0 0,2 3-128 0 0,0 1 0 0 0,-1 2 0 0 0,1 4-128 0 0,2 4 128 0 0,2 0 0 0 0,0-5 128 0 0,1-6 1 0 0,-1-6-129 0 0,0-5-129 0 0,2-1 1 0 0,0 3 128 0 0,0 0 0 0 0,1-1 0 0 0,0-6 0 0 0,0-5 0 0 0,-1-4 0 0 0,-4 0 0 0 0,-1 2-129 0 0,-2 6 1 0 0,-1 2 128 0 0,0-1 128 0 0,2-4-128 0 0,1-7 0 0 0,1-3 0 0 0,0-2 0 0 0,1 2-128 0 0,0 3-1 0 0,0 6 129 0 0,0 1 0 0 0,0 0 129 0 0,1-3-129 0 0,1-1 0 0 0,1-5 0 0 0,2-3 0 0 0,0-3-129 0 0,-1 1 1 0 0,1 1-1 0 0,0-1 129 0 0,1-2 0 0 0,-1-1-128 0 0,2-3 128 0 0,1 0 0 0 0,1-4 0 0 0,0-2 128 0 0,0-6-128 0 0,0-3 0 0 0,0-1 0 0 0,-1 2-128 0 0,-1 2 128 0 0,-2 6-129 0 0,-1 10 1 0 0,-2 8 128 0 0,-2 4 0 0 0,0-1 0 0 0,-2-3 128 0 0,-3-4-128 0 0,-3-2 0 0 0,0 2 0 0 0,-1 3 0 0 0,1 0 0 0 0,0-2-128 0 0,2-3 128 0 0,1-2 0 0 0,1-2 0 0 0,3-2 128 0 0,0-4-128 0 0,1-3 0 0 0,0 0 0 0 0,0-2 0 0 0,1-2 0 0 0,-1 1-128 0 0,0 3 128 0 0,0 8-129 0 0,0 6 129 0 0,2 0 0 0 0,3 2 129 0 0,3-2-129 0 0,2-1 128 0 0,1-5-128 0 0,2-5 0 0 0,1 0 0 0 0,4 1 0 0 0,1-2 0 0 0,1 2 0 0 0,-1 1 129 0 0,-1 1-1 0 0,1-2 1 0 0,-2-5-1 0 0,0-6 1 0 0,0-5-1 0 0,0-4 1 0 0,1-2-1 0 0,2-2 1 0 0,-1-1-1 0 0,1-2-128 0 0,2 0 0 0 0,-2-1 129 0 0,1 0-129 0 0,1-1 0 0 0,-2 1 0 0 0,1 0-129 0 0,3-1 129 0 0,6-1 0 0 0,6-1 0 0 0,5-2 0 0 0,5 1 0 0 0,1-1 0 0 0,-2-1 0 0 0,-1 2 0 0 0,-3 0 0 0 0,-3-1 0 0 0,-3-1 0 0 0,1-1 0 0 0,-3-1 0 0 0,-5 0 0 0 0,-2 0 0 0 0,-2-1 0 0 0,2 1 0 0 0,0-3 0 0 0,0-3 0 0 0,3-2 0 0 0,-1-2 0 0 0,3-2 0 0 0,-1 1 0 0 0,2 1 0 0 0,-1-1 0 0 0,-1 0 0 0 0,-2-1 0 0 0,-1-1 0 0 0,-1 1 0 0 0,-1-1 0 0 0,0 0 0 0 0,0 0 0 0 0,-2 0 0 0 0,-1-1 0 0 0,-2 1 0 0 0,-3 0 0 0 0,-1 0 0 0 0,-2 0 0 0 0,-1 0 0 0 0,2 0-128 0 0,2 0 128 0 0,3 0 0 0 0,2 0 0 0 0,1 0 0 0 0,2 0 0 0 0,2 0 0 0 0,1 0 0 0 0,1 2 0 0 0,0 1 0 0 0,1 0 0 0 0,1-1 0 0 0,0 0 0 0 0,-2-1 0 0 0,2-1 0 0 0,-1 3 0 0 0,-2-1 0 0 0,2 1 128 0 0,-3-1-128 0 0,-1 0 0 0 0,-1 1 0 0 0,-1 0-128 0 0,0 2 128 0 0,3 0 0 0 0,0-1 0 0 0,2-1-129 0 0,1 1 129 0 0,-1 0 0 0 0,-1-1 0 0 0,-3 0 0 0 0,-1 0 0 0 0,-3 1 0 0 0,-3-1 0 0 0,-3-1 0 0 0,1-1 0 0 0,0 0 0 0 0,-1 0 0 0 0,-1-1 0 0 0,0-1 0 0 0,-1 1 0 0 0,0 0 0 0 0,-1 0 0 0 0,0 0 0 0 0,1 0 0 0 0,-1 0 0 0 0,1 0 129 0 0,-1 0-129 0 0,0 0 128 0 0,1 0-128 0 0,-1 0 0 0 0,1 0 0 0 0,-1 0 0 0 0,1 0 0 0 0,-1 0 0 0 0,1 0 0 0 0,-1 0 0 0 0,1 0 0 0 0,-1 0-128 0 0,1 0 128 0 0,0 0 0 0 0,-1 0-129 0 0,1 0 129 0 0,1 2-128 0 0,4 3 128 0 0,0 1 0 0 0,1 1 0 0 0,2 1 0 0 0,4 0 0 0 0,2-1 0 0 0,0-3 0 0 0,2-1 0 0 0,1-2 0 0 0,1 0 0 0 0,0-1 0 0 0,-1 0 128 0 0,-2-1-128 0 0,-1 1 0 0 0,-1 0 0 0 0,-2-1 0 0 0,-4 1 0 0 0,-3 0 0 0 0,-2 0 0 0 0,-2 0 0 0 0,0 0 0 0 0,-1 0 0 0 0,-1 0-128 0 0,1 0 128 0 0,0-2 0 0 0,1-1-129 0 0,1-2 1 0 0,3-2 128 0 0,1-2 0 0 0,2 0 0 0 0,1 0-129 0 0,2-1 129 0 0,1-1 0 0 0,0-2 0 0 0,1-4 0 0 0,1-3 0 0 0,1-3 0 0 0,1-1 0 0 0,0-1 0 0 0,2-3 0 0 0,-1-1 0 0 0,-2 1 129 0 0,-5 2-1 0 0,0 2 1 0 0,-3 0-129 0 0,-3 0 0 0 0,-1-2 0 0 0,-1-1 0 0 0,-1-2 0 0 0,-1-1 0 0 0,0-1 0 0 0,0-1 0 0 0,0 2 0 0 0,0 0 128 0 0,1-1-128 0 0,-1 2 0 0 0,1 2 0 0 0,-1 0 0 0 0,1 1 0 0 0,-3 3 0 0 0,-2 2 0 0 0,-4 4 0 0 0,-1 2 0 0 0,0 2 0 0 0,3 2 0 0 0,1 4 0 0 0,2 3 0 0 0,2 2 0 0 0,1 1 0 0 0,0 1 0 0 0,1 1-128 0 0,0-1 128 0 0,2 3 0 0 0,3 2 0 0 0,2 6 0 0 0,3 4 0 0 0,1 4 128 0 0,1 3-128 0 0,0 3 0 0 0,-2 0 129 0 0,-2-1-129 0 0,-1-1 128 0 0,-2 1-128 0 0,-1-3 129 0 0,-2 1-129 0 0,-4-3 0 0 0,-1-1 0 0 0,0-2 128 0 0,-2-2-128 0 0,0-1 0 0 0,0 0 0 0 0,0-1 0 0 0,0 0 0 0 0,-2 1 0 0 0,1 1 0 0 0,1 3 0 0 0,0 1 0 0 0,0 2 0 0 0,0 1 0 0 0,2 2-128 0 0,-1-1 128 0 0,2 2 0 0 0,2 1 0 0 0,-2-1 0 0 0,-3-3 128 0 0,0 0-128 0 0,-2-2 0 0 0,-2-2 129 0 0,1-2-129 0 0,-1-1 0 0 0,2-3 0 0 0,-1-2 0 0 0,1-1 0 0 0,1-1 0 0 0,3-1 0 0 0,1 0 0 0 0,0 0 0 0 0,2-2 0 0 0,-1 1 0 0 0,1-1 0 0 0,0 0 0 0 0,0-2 0 0 0,-1 2 0 0 0,1-1 0 0 0,0 2 0 0 0,-1 0 0 0 0,1-1 0 0 0,-1-1 0 0 0,1-1 0 0 0,-1-1 0 0 0,1 0 0 0 0,-1-1 0 0 0,1 0 0 0 0,-1-1 0 0 0,1 1 0 0 0,-1 0 0 0 0,1 0 0 0 0,-1 0-129 0 0,1 0 129 0 0,-1 0-128 0 0,1-3 128 0 0,-1-2 0 0 0,3-4 0 0 0,0-8 0 0 0,0-5 0 0 0,0-3 0 0 0,-1-2 0 0 0,0 0 0 0 0,-4 0 0 0 0,0 2 128 0 0,-2 2-128 0 0,-1 2 129 0 0,-1 3-129 0 0,-1 1 128 0 0,0 1-128 0 0,1 0 0 0 0,2 1 0 0 0,0 0 129 0 0,0 2-129 0 0,2 0 0 0 0,0 0 0 0 0,1 0 128 0 0,1 1-128 0 0,0 2 0 0 0,1 2 0 0 0,0 3 0 0 0,-1 1 0 0 0,1 0 0 0 0,0 1 0 0 0,1 1 0 0 0,2-1 0 0 0,1 0 0 0 0,5-2 0 0 0,2 0 0 0 0,2 3 0 0 0,1 4 0 0 0,0 2 0 0 0,-3-1 0 0 0,-1 3 0 0 0,-2-1 0 0 0,-3 2 0 0 0,-2 1 0 0 0,-2 1 0 0 0,-3 2-128 0 0,-3 1-1 0 0,-2 3 129 0 0,1 3 0 0 0,-1 0 0 0 0,-1 0 0 0 0,0 1 0 0 0,0-1 0 0 0,-1 1-128 0 0,-2 1 128 0 0,-1 0 0 0 0,2 1 0 0 0,0-2 0 0 0,0-1 0 0 0,1 0 0 0 0,2 2 0 0 0,3 1 0 0 0,-1 0 128 0 0,-2-2-128 0 0,1-2 0 0 0,1 0 0 0 0,-1 0 129 0 0,1-1-129 0 0,0-4 0 0 0,2-1 128 0 0,1-2-128 0 0,1-4 0 0 0,0 1 0 0 0,1-2 0 0 0,-1-1 0 0 0,1-1 0 0 0,0-1 0 0 0,-1 0 0 0 0,1-1 0 0 0,0 0 0 0 0,-1 1 0 0 0,1 2 0 0 0,-1 0-128 0 0,3 1 128 0 0,0 0 0 0 0,2 2 0 0 0,3 2 0 0 0,2-1 0 0 0,3-1 0 0 0,2 0 0 0 0,3 0 0 0 0,1-2 0 0 0,-2-2 0 0 0,0 0 0 0 0,-2-1 0 0 0,0-1 0 0 0,-4 0 0 0 0,0-1 128 0 0,-1 1-128 0 0,1 0 0 0 0,0 0 0 0 0,-1 0 129 0 0,-3 0-129 0 0,-2 0 0 0 0,-2 0 0 0 0,1 0 0 0 0,0 0 0 0 0,-1 0-129 0 0,-1 0 1 0 0,1 0 128 0 0,3 0 0 0 0,1 0 0 0 0,-2 0 0 0 0,1 0 0 0 0,2 0 0 0 0,0 0 0 0 0,0 0 0 0 0,-1 0 0 0 0,-2 0 0 0 0,1 0 0 0 0,0 0 0 0 0,0 0 0 0 0,0 0 0 0 0,1 0 0 0 0,1 0 0 0 0,0 0 0 0 0,0 0 0 0 0,2 0 0 0 0,-2 0 0 0 0,-1 0 0 0 0,0 0 0 0 0,-2 0 0 0 0,2 0 0 0 0,1 0 0 0 0,-1-3 0 0 0,-1 1 0 0 0,-1-1-129 0 0,0 1 1 0 0,1-4 128 0 0,3-5-129 0 0,1-5 129 0 0,2-4-128 0 0,-2-1-1 0 0,0-1 129 0 0,-1 1 0 0 0,-1 0 0 0 0,1-1 0 0 0,2 0 0 0 0,-2 0 0 0 0,0 2 0 0 0,1 3 0 0 0,-2 2 0 0 0,1-1 0 0 0,-2 0 0 0 0,-1 1 0 0 0,-2 1 0 0 0,-2 0 0 0 0,-1 1 0 0 0,0 0 129 0 0,2-2-129 0 0,0 0 128 0 0,-1 0-128 0 0,1 0 0 0 0,-1 1 129 0 0,-1-2-129 0 0,2-2 0 0 0,0 0 0 0 0,-1-2 0 0 0,-3-1 0 0 0,1-2 0 0 0,-1-3 0 0 0,0-1 0 0 0,1-3-129 0 0,0-3 129 0 0,0-4 0 0 0,0-2 0 0 0,1-3 0 0 0,-1-1 129 0 0,1 1-1 0 0,0 0 1 0 0,-1 2-1 0 0,1 0-128 0 0,-1 2 0 0 0,1 2 0 0 0,-3 1 0 0 0,0-2-128 0 0,0-3 128 0 0,0-4-129 0 0,1-5 129 0 0,3-4 0 0 0,2-5 129 0 0,4-2-129 0 0,1 1 0 0 0,0 4 128 0 0,-1 1-128 0 0,0 2 0 0 0,2 2 0 0 0,0-3 0 0 0,0-4 0 0 0,-3-3 0 0 0,-2-1 0 0 0,-2 1 129 0 0,-1 0-129 0 0,-1 3 128 0 0,-1 3-128 0 0,-2 3 0 0 0,-1 2 0 0 0,1 1-128 0 0,0-2-1 0 0,1-3 129 0 0,2-6 0 0 0,2-5 0 0 0,0-5 0 0 0,0-2 129 0 0,-1 6-1 0 0,-1 5-128 0 0,1 3 0 0 0,-2 4 0 0 0,-1 0 0 0 0,-2 0-128 0 0,-1-3 128 0 0,-1-4 0 0 0,2-1 128 0 0,0-2 1 0 0,1 2-129 0 0,-1 0 0 0 0,1 2 0 0 0,-1 0-129 0 0,0-2 129 0 0,-1-4 0 0 0,1-4 0 0 0,3 0 0 0 0,2 0 129 0 0,0 3-129 0 0,1 5 0 0 0,-1 4 0 0 0,-1 3 0 0 0,0 2 0 0 0,0-2 0 0 0,0-4 0 0 0,2-4 0 0 0,2-3 0 0 0,1 0 0 0 0,-1-1 128 0 0,-1 3 1 0 0,-1 6-129 0 0,-1 4 0 0 0,0 4 0 0 0,-2 2 0 0 0,1 1 0 0 0,-1-3 0 0 0,-2 0 0 0 0,0 1 0 0 0,-3 1 0 0 0,-2 5 0 0 0,-1 5 0 0 0,-3 5 0 0 0,0 3 0 0 0,-1 3 128 0 0,0 3-128 0 0,-1 3 129 0 0,1 4-129 0 0,-1 1 128 0 0,1 0-128 0 0,0 0 0 0 0,0-2 0 0 0,0 1 0 0 0,0-3 0 0 0,0-1 0 0 0,0-2-128 0 0,0-4 128 0 0,0-1 0 0 0,2-3 0 0 0,1-3 0 0 0,0-2 0 0 0,-1 1 0 0 0,1 0 0 0 0,1 0 0 0 0,-1-1 0 0 0,2-2 0 0 0,-1 2 0 0 0,0 1 0 0 0,1 1 128 0 0,-1 2-128 0 0,2 2 0 0 0,1-1 0 0 0,2 0 0 0 0,2 0-128 0 0,1-5 128 0 0,0-4-129 0 0,1-5 1 0 0,0-2 128 0 0,0-3 0 0 0,1-2 0 0 0,4 0 128 0 0,2 2 1 0 0,1 3-1 0 0,0 5 1 0 0,1 5-129 0 0,1 4 0 0 0,-1 6 0 0 0,-2 5 128 0 0,-3 4-128 0 0,0 3 0 0 0,2 1 129 0 0,0 3-129 0 0,-2 4 128 0 0,1 2-128 0 0,-1 0 0 0 0,-1 0 0 0 0,-1 2 0 0 0,2 0 0 0 0,-1 1 0 0 0,-1 1 0 0 0,2 0 0 0 0,0 0 0 0 0,1 2 0 0 0,-1 1 0 0 0,0 0 0 0 0,1 1 0 0 0,-1 3 0 0 0,-1 2 0 0 0,-1-1-128 0 0,2 1-1 0 0,-1 3 129 0 0,-3 1-128 0 0,-1 4-1 0 0,-1 2 1 0 0,0 5 128 0 0,0 4 0 0 0,-1 7 0 0 0,-3 5 0 0 0,-3 3 128 0 0,-1 0 1 0 0,-2-1-1 0 0,-1-3 1 0 0,0-4-1 0 0,-1-1-128 0 0,1-3 0 0 0,-1-2 0 0 0,1 1 0 0 0,0 1-128 0 0,0 2-1 0 0,0 4 1 0 0,0 2-1 0 0,0 3 129 0 0,0 3 0 0 0,0 3 129 0 0,0 1-1 0 0,0 1 1 0 0,0-2-1 0 0,0-2 1 0 0,0-2-129 0 0,0-6-129 0 0,0-1 129 0 0,0 0-128 0 0,0 4-1 0 0,0 2 1 0 0,0 3-1 0 0,0 5 129 0 0,0 3 0 0 0,0 2 129 0 0,0 0-1 0 0,0-3 1 0 0,0-5-1 0 0,0-3-128 0 0,0-4 0 0 0,0-1-128 0 0,0 0-1 0 0,0 0 1 0 0,2 2-1 0 0,1 4 129 0 0,2 5 0 0 0,2 3 129 0 0,2 1-1 0 0,2-1 1 0 0,1-1-1 0 0,0-1 1 0 0,1-3-129 0 0,0-1 0 0 0,0-2-129 0 0,0 0 129 0 0,0 2-128 0 0,-3 4 128 0 0,0 3 0 0 0,0 4 0 0 0,0 1 0 0 0,-1-3 128 0 0,-1-1-128 0 0,2-2 129 0 0,0-4-129 0 0,1-4 0 0 0,0-1 0 0 0,2 0 0 0 0,-1 2 0 0 0,1 0 0 0 0,-1 4 0 0 0,1 1 0 0 0,0 1 0 0 0,-3-1 0 0 0,0-2 0 0 0,0-5 0 0 0,0-7 0 0 0,1-5 0 0 0,-2-4 0 0 0,1 0 0 0 0,-1-1-129 0 0,1 1 129 0 0,-1 2-128 0 0,0 5-1 0 0,1 2 129 0 0,-2 3-128 0 0,0 4 128 0 0,1 2 0 0 0,1 0 0 0 0,1 0 0 0 0,0-3 128 0 0,2-5-128 0 0,-1-3 0 0 0,1-3 0 0 0,-1-3 0 0 0,1-2-128 0 0,-2 0-1 0 0,-2 0 1 0 0,1 2-1 0 0,1 2 1 0 0,-3-1-1 0 0,1 2 1 0 0,-2-1 128 0 0,1 0 128 0 0,-2 0-128 0 0,-2-2 0 0 0,1-1 129 0 0,2-2-129 0 0,-1-1 0 0 0,-1-3 0 0 0,1-1 128 0 0,-1 0-128 0 0,1 1 129 0 0,-1-2-1 0 0,0-2-128 0 0,0 0 0 0 0,-1-1 0 0 0,2 1 0 0 0,1 1 0 0 0,0-1 0 0 0,1 1 0 0 0,1 2 0 0 0,1 0 0 0 0,1 2 0 0 0,1 1 0 0 0,0 2 0 0 0,1 3 0 0 0,0 1 0 0 0,0-1-128 0 0,-1 2 128 0 0,1 0-129 0 0,-3 1 129 0 0,0-2 0 0 0,0-2 0 0 0,-2-4 0 0 0,0-1 0 0 0,-1-3 0 0 0,0-1 0 0 0,1 1 0 0 0,-1-2 0 0 0,-1-1 0 0 0,0 0 0 0 0,1 0 0 0 0,0-2 0 0 0,0-1 0 0 0,-1-1 0 0 0,2 1 0 0 0,-2 1-128 0 0,0-1 128 0 0,0 0-129 0 0,1 1 129 0 0,1 2 0 0 0,-1 0 0 0 0,1 2 0 0 0,1 4-128 0 0,-1 1 128 0 0,-2 0 0 0 0,-2-1 0 0 0,-1 0 0 0 0,-2-2 0 0 0,1-1 0 0 0,1-1 0 0 0,2 0 0 0 0,-1-1 0 0 0,0-2 0 0 0,-1-2 0 0 0,-1 1 0 0 0,-1 0 0 0 0,-1 0 0 0 0,0-2 0 0 0,0 0 0 0 0,0 0 0 0 0,0-2 0 0 0,0 1 0 0 0,0-1 0 0 0,-1 1 0 0 0,1-1 0 0 0,0 1 0 0 0,0-1 0 0 0,0 1 0 0 0,0-1 0 0 0,3 1-129 0 0,-1 0 129 0 0,3-1-257 0 0,0 1 257 0 0,2-1-128 0 0,-1 1 128 0 0,0 0 0 0 0,3-1-129 0 0,0 1 1 0 0,2-3-1 0 0,1 0 129 0 0,-2 0 0 0 0,-2 0-257 0 0,-3 1-1028 0 0,0-1 1285 0 0,-1-3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1T00:23:36.907"/>
    </inkml:context>
    <inkml:brush xml:id="br0">
      <inkml:brushProperty name="width" value="0.1" units="cm"/>
      <inkml:brushProperty name="height" value="0.1" units="cm"/>
    </inkml:brush>
  </inkml:definitions>
  <inkml:trace contextRef="#ctx0" brushRef="#br0">27197 20119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1T00:23:36.908"/>
    </inkml:context>
    <inkml:brush xml:id="br0">
      <inkml:brushProperty name="width" value="0.1" units="cm"/>
      <inkml:brushProperty name="height" value="0.1" units="cm"/>
    </inkml:brush>
  </inkml:definitions>
  <inkml:trace contextRef="#ctx0" brushRef="#br0">28709 10648 1831 0 0,'-1'-4'10528'0'0,"-5"-6"-10400"0"0,-2-4 40 0 0,0 0-80 0 0,1 1-48 0 0,0 2-16 0 0,2 1 8 0 0,2 1-16 0 0,1 0 128 0 0,1 3-72 0 0,0 0 232 0 0,1 1-152 0 0,-1 0 200 0 0,0-2-176 0 0,-1 2-56 0 0,0 3-56 0 0,-1 2-56 0 0,0-1 0 0 0,0-1-8 0 0,-1 1 0 0 0,1-1 40 0 0,1-1-24 0 0,0-4 120 0 0,0 1-64 0 0,1-4 128 0 0,1 1-96 0 0,-1-2 80 0 0,0 0-96 0 0,1 2 48 0 0,-1 0-72 0 0,1-2-32 0 0,-1 0-16 0 0,0 0-32 0 0,0-2 8 0 0,0 1 8 0 0,-1 2 0 0 0,0-1 0 0 0,1 1 0 0 0,1 1 8 0 0,0 1 48 0 0,0-1-24 0 0,0-1 48 0 0,0 1-40 0 0,1-1 232 0 0,0-2-136 0 0,0-2 184 0 0,1-1-160 0 0,3-1 96 0 0,1-1-128 0 0,1 3 0 0 0,1 1-64 0 0,0 2-72 0 0,1 0 8 0 0,1 0 8 0 0,2 0-8 0 0,1 0 56 0 0,1 2-32 0 0,2-2 152 0 0,2-1-88 0 0,1-1 232 0 0,2-1-160 0 0,2 1 88 0 0,0-1-120 0 0,1 4 64 0 0,1 1-96 0 0,1 3 24 0 0,0 1-56 0 0,1 0 112 0 0,0 2-88 0 0,0 0 40 0 0,1 0-64 0 0,-1-1-8 0 0,0 2-24 0 0,-1-1 24 0 0,0 1-24 0 0,-1 0 16 0 0,0-1-24 0 0,0 1 72 0 0,1-1-48 0 0,-1 1 72 0 0,1 2-56 0 0,-1 0-8 0 0,-3 1-32 0 0,-3-2-8 0 0,-3 0-8 0 0,-1 0-8 0 0,0-1 0 0 0,1 0 0 0 0,1 0 0 0 0,1 1 56 0 0,1 1-32 0 0,-1 0 64 0 0,-2 0-40 0 0,0 1 48 0 0,0 0-48 0 0,2 2 16 0 0,3-3-32 0 0,2 1-8 0 0,4-2-8 0 0,2-2-32 0 0,3 1 8 0 0,2-1 32 0 0,2-1-16 0 0,3-2 40 0 0,2 1-24 0 0,1-1 0 0 0,1 1-16 0 0,1 1-24 0 0,1-1 8 0 0,1 1 24 0 0,2 0-8 0 0,0 1-8 0 0,0-2 0 0 0,2 1-8 0 0,0-2 8 0 0,0 1 0 0 0,3-1 0 0 0,0-1 0 0 0,2 1 0 0 0,-1-1 0 0 0,1 1 0 0 0,0-2 0 0 0,-1 1 0 0 0,0-1-8 0 0,0 0 0 0 0,0 1 16 0 0,-1 0-8 0 0,1 1 8 0 0,-1-1-8 0 0,1 0-16 0 0,-1 0 8 0 0,1 1 8 0 0,0-1 0 0 0,-1 1 0 0 0,-1 2 0 0 0,-1-1-16 0 0,-1 1 8 0 0,-1 1 8 0 0,-2-1 0 0 0,0 1 16 0 0,0 1-8 0 0,0-1-24 0 0,0 1 8 0 0,-1-2 16 0 0,0 2 0 0 0,0 1-8 0 0,-1 2 0 0 0,0 1-8 0 0,-3-1 8 0 0,0 2 8 0 0,-1-3-8 0 0,-2-1 0 0 0,1-1 0 0 0,0 1-8 0 0,2 0 8 0 0,0 0 8 0 0,3 0 0 0 0,1 0-8 0 0,0 0 0 0 0,1 1 0 0 0,-1 1 0 0 0,1 0 72 0 0,1 0-32 0 0,0 0 32 0 0,0 0-32 0 0,0-1-24 0 0,0 0-8 0 0,1 1 8 0 0,-1-1-8 0 0,0 0-8 0 0,1-1 0 0 0,-1 1-16 0 0,0-1 8 0 0,0 1 16 0 0,-1-1-8 0 0,-1 1-8 0 0,0 0 0 0 0,-1 0 16 0 0,1-1-8 0 0,-1 1-8 0 0,1 1 8 0 0,-2-1 8 0 0,1 0-8 0 0,-2 0 8 0 0,1 0-8 0 0,-2 0 48 0 0,0 0-24 0 0,0 0 16 0 0,-1 0-24 0 0,-1 0 8 0 0,0 0-16 0 0,-1 1 40 0 0,0-1-24 0 0,-1 1 16 0 0,0-1-16 0 0,1 0-24 0 0,0 0 0 0 0,1 0 24 0 0,0 0-8 0 0,0 0 88 0 0,1 0-56 0 0,1 0 136 0 0,0 0-88 0 0,1 0-16 0 0,1 0-40 0 0,0 0-24 0 0,-1 0-8 0 0,0 0-8 0 0,0 0 0 0 0,-2 0-16 0 0,-1 0 8 0 0,-2 0 24 0 0,1 0-8 0 0,-1 0 72 0 0,0 0-40 0 0,0 0 112 0 0,0 0-80 0 0,-1 0 64 0 0,0-1-72 0 0,-1 1-8 0 0,-1-1-24 0 0,0 1 0 0 0,0 0-16 0 0,-1 0-16 0 0,0 1 0 0 0,0 1-8 0 0,0 0 0 0 0,-1 0 24 0 0,-1-1-8 0 0,0 0 32 0 0,0-1-24 0 0,-1 0 136 0 0,1 0-80 0 0,0 0 40 0 0,-1 0-56 0 0,2 0 24 0 0,1 0-40 0 0,1 1-16 0 0,1 1-8 0 0,2 0 40 0 0,0 2-24 0 0,1-2-16 0 0,1-1-8 0 0,0 1 48 0 0,1-1-24 0 0,-1 1 16 0 0,-1-1-24 0 0,-2 1 8 0 0,-2 1-16 0 0,-2-1-8 0 0,-2 0 0 0 0,-3 0 16 0 0,-1 1-16 0 0,-1-1 56 0 0,-1 2-32 0 0,-2-1 96 0 0,-1 0-64 0 0,-1 2 56 0 0,-1-1-56 0 0,0 1 0 0 0,0 3-32 0 0,1-1-16 0 0,0 3-8 0 0,0 3-8 0 0,1 2 0 0 0,0 4 64 0 0,0 2-32 0 0,0 5 104 0 0,0 2-72 0 0,-2 1 176 0 0,-1 2-120 0 0,0 1 8 0 0,-1-1-64 0 0,0 2-40 0 0,-1-2-8 0 0,0-1 0 0 0,0 0-8 0 0,-1-2 0 0 0,0-2-8 0 0,-1-3-8 0 0,-1 0 8 0 0,-1 1 8 0 0,-1 0 0 0 0,0-1 80 0 0,-1 4-40 0 0,0 2 24 0 0,0 5-32 0 0,-1 3-8 0 0,-1 2-16 0 0,0 2 40 0 0,-1 0-32 0 0,-1 0 8 0 0,0 0-16 0 0,-1-1 16 0 0,0-1-16 0 0,-1 1 8 0 0,1-1-8 0 0,-1-2-24 0 0,-1-1 0 0 0,0-2 16 0 0,-1-3-8 0 0,0 0 8 0 0,0-1-8 0 0,0 1 0 0 0,0 0 0 0 0,-1 3 16 0 0,1 0-8 0 0,0 3 8 0 0,1 2-8 0 0,0 1 80 0 0,1 1-48 0 0,1 0 32 0 0,-1-2-40 0 0,1 0 8 0 0,0-2-16 0 0,1 0-8 0 0,1-1-8 0 0,-1-3-24 0 0,0 0 8 0 0,0-3 8 0 0,-1-1 0 0 0,0-2 32 0 0,0-1-16 0 0,-1-2 112 0 0,-1-2-64 0 0,0-4 56 0 0,0-2-64 0 0,-1-1-40 0 0,-1-2-8 0 0,1 1 0 0 0,0-1-8 0 0,-1 1 0 0 0,1 0 0 0 0,0 0-16 0 0,0 0 8 0 0,-1 2 8 0 0,1 0 0 0 0,0 1-8 0 0,0 0 8 0 0,0 2 0 0 0,-1 0 0 0 0,1 2 16 0 0,0 0-8 0 0,-2 1 8 0 0,0 2-8 0 0,0 0-16 0 0,-1 2 0 0 0,0 3 16 0 0,0-1-8 0 0,0 1 16 0 0,0 1-8 0 0,-1-1-8 0 0,1 0 0 0 0,-2-1 0 0 0,1 1 0 0 0,0-2 0 0 0,-1-2 0 0 0,0 0 8 0 0,-1-2-8 0 0,1-2 88 0 0,-1-2-40 0 0,1-1-16 0 0,-1 1-16 0 0,2-2-16 0 0,-1 0 0 0 0,2 2 16 0 0,-1-1-8 0 0,0 0-8 0 0,0 1 0 0 0,1-1-8 0 0,-1 1 0 0 0,0 0 8 0 0,-1 0 0 0 0,0 2 24 0 0,-1 1-8 0 0,1 0 40 0 0,-1 3-32 0 0,2 1 8 0 0,-1 0-16 0 0,1 0-16 0 0,0 0 0 0 0,0-1 0 0 0,1 1 0 0 0,0-2-24 0 0,0 1 8 0 0,0-1 8 0 0,0 0 8 0 0,-1 0-8 0 0,0-1 8 0 0,0 1 0 0 0,-2-1 0 0 0,1 0 48 0 0,-1-2-24 0 0,0 0 56 0 0,-1-2-40 0 0,1-2-24 0 0,-1-1-8 0 0,1-2-24 0 0,0-1 8 0 0,0-2-64 0 0,0 1 40 0 0,0 0-72 0 0,1-1 56 0 0,-1 1 16 0 0,0-1 16 0 0,0 1 0 0 0,1-1 8 0 0,-1 1 16 0 0,0-1-8 0 0,0 1 0 0 0,0 1 0 0 0,1-1-16 0 0,-1 2 8 0 0,0 0 8 0 0,0 1 0 0 0,-1 2 0 0 0,1 3 0 0 0,-1 1-16 0 0,0 3 8 0 0,-1 1 16 0 0,1 3 0 0 0,1-1 0 0 0,-1 0-8 0 0,2-1 8 0 0,0-2 0 0 0,1 0-8 0 0,0-3 0 0 0,1 0-8 0 0,1-2 8 0 0,0 1 0 0 0,1-3 0 0 0,0 0 0 0 0,1 2 0 0 0,0-3 16 0 0,0 1-8 0 0,-1-1 16 0 0,1 1-8 0 0,0-1 8 0 0,-1-2-8 0 0,-1 0 32 0 0,-1-1-24 0 0,1-1 48 0 0,-1-1-32 0 0,0-1 72 0 0,-1 1-56 0 0,1 0 16 0 0,0 0-32 0 0,0 0 0 0 0,0 0-16 0 0,0 1-16 0 0,0 0-8 0 0,0-1-16 0 0,0 1 8 0 0,0 0 0 0 0,0 1 0 0 0,0 0 8 0 0,0 0 0 0 0,0 2 8 0 0,0 2-8 0 0,0 3-16 0 0,0 3 8 0 0,0 3 16 0 0,0 3 0 0 0,0 3 0 0 0,-2 0 0 0 0,1 2 32 0 0,-1-2-24 0 0,-1 0 80 0 0,0 0-48 0 0,-1-2 64 0 0,-1 0-56 0 0,0-2 40 0 0,0-1-48 0 0,-1-1 0 0 0,0-2-24 0 0,0-2-16 0 0,1-3 0 0 0,-1 0-72 0 0,2-3 32 0 0,0-1-8 0 0,0-2 16 0 0,1-1 0 0 0,1-1 8 0 0,-1-2 16 0 0,0 2 0 0 0,0 0 0 0 0,-1 1 0 0 0,0 1 0 0 0,-1 0 0 0 0,0 1-32 0 0,-1 1 16 0 0,0 1-48 0 0,-1 0 32 0 0,0 2-56 0 0,0-2 40 0 0,-1 1-16 0 0,0 1 32 0 0,0 2-32 0 0,1 0 32 0 0,-1 3 16 0 0,2 1 8 0 0,-1 1-48 0 0,1 2 24 0 0,1-1-96 0 0,0-2 64 0 0,1 0-56 0 0,2-3 64 0 0,0-3-200 0 0,1-2 128 0 0,0-2-24 0 0,1-2 80 0 0,0-2 48 0 0,0 0 16 0 0,1-3-8 0 0,-1 2 8 0 0,0 0 16 0 0,0-1 0 0 0,0 0-56 0 0,0 2 24 0 0,0-1-152 0 0,0 1 88 0 0,-1 1-208 0 0,0 2 152 0 0,-1 1-168 0 0,-1 1 160 0 0,0-2-96 0 0,1-2 128 0 0,1-5-13984 0 0,1-3 14104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1T00:23:36.909"/>
    </inkml:context>
    <inkml:brush xml:id="br0">
      <inkml:brushProperty name="width" value="0.1" units="cm"/>
      <inkml:brushProperty name="height" value="0.1" units="cm"/>
    </inkml:brush>
  </inkml:definitions>
  <inkml:trace contextRef="#ctx0" brushRef="#br0">32351 15287 2663 0 0,'4'1'7352'0'0,"7"0"-6648"0"0,5 1-352 0 0,2 0 448 0 0,3 0-400 0 0,1 1 176 0 0,0 0-288 0 0,0-2 368 0 0,1 1-328 0 0,0 0 184 0 0,0-1-256 0 0,1-1 168 0 0,1 0-208 0 0,2 0 216 0 0,1-1-216 0 0,0 0 144 0 0,0 0-176 0 0,1 0 168 0 0,0 0-176 0 0,1 1 104 0 0,-4-1-136 0 0,-4 0-56 0 0,-3 0-40 0 0,-1 1-40 0 0,-1 0 0 0 0,-2-1 16 0 0,0 1-16 0 0,-1 0-16 0 0,3 0 8 0 0,1 0 16 0 0,2 0-8 0 0,3 0 216 0 0,2-1-112 0 0,2-1 160 0 0,0 0-136 0 0,2 0 72 0 0,1-1-104 0 0,1 0 64 0 0,1 0-88 0 0,1 0 88 0 0,1 1-88 0 0,1-1 64 0 0,0 1-72 0 0,0 0 88 0 0,0-1-80 0 0,2 1 72 0 0,-1-1-72 0 0,1 1 104 0 0,-1 0-96 0 0,0-1 152 0 0,0 1-120 0 0,-2 0 128 0 0,-1-1-128 0 0,-2 2 48 0 0,1 0-80 0 0,-2 0 24 0 0,1 1-56 0 0,-1 0-16 0 0,1 0-24 0 0,1 0 40 0 0,0-1-32 0 0,1 0 56 0 0,1-1-40 0 0,1 0-8 0 0,1 0-16 0 0,0-1 72 0 0,0 1-48 0 0,0-1 184 0 0,1 0-112 0 0,0 0 80 0 0,0 0-96 0 0,0 0 8 0 0,-1 0-48 0 0,1 0 24 0 0,-1 0-40 0 0,0-1 8 0 0,1-1-24 0 0,0 0 0 0 0,0 0-16 0 0,1 0 0 0 0,0-1-8 0 0,1 1-8 0 0,0-2 0 0 0,1 1 0 0 0,-1-1 8 0 0,1 0 64 0 0,-1 0-32 0 0,0 1 32 0 0,0 0-32 0 0,-1 1 8 0 0,0-1-24 0 0,-1 0 0 0 0,-2 1-8 0 0,-2 1-8 0 0,0 0 0 0 0,-2 1-16 0 0,-2 0 8 0 0,1 0 0 0 0,-1 0 0 0 0,-1 1 8 0 0,1 0 0 0 0,0 1-16 0 0,1 1 8 0 0,0 0 24 0 0,1 0-8 0 0,0 0 8 0 0,0 0-8 0 0,1 0 40 0 0,0 0-24 0 0,-1 0 24 0 0,1 0-24 0 0,0 0 16 0 0,0 0-24 0 0,-1-1-8 0 0,1-1-8 0 0,-1 0 24 0 0,1-1-8 0 0,-1 0 8 0 0,-1 0-8 0 0,-1 0 24 0 0,0 1-24 0 0,-2-1 32 0 0,-1 0-24 0 0,0 0 8 0 0,-1 0-16 0 0,-1 0 40 0 0,-1 0-32 0 0,0 1 8 0 0,-1 0-16 0 0,0 0-8 0 0,0 1-8 0 0,0-1-8 0 0,-1 1 0 0 0,-1 1 8 0 0,0-1 0 0 0,0 1 0 0 0,-1 0 0 0 0,-1 0-16 0 0,-2 0 8 0 0,0 0 16 0 0,-2 0 0 0 0,-1 1 0 0 0,-1 0 0 0 0,-1 1-8 0 0,-1 0 0 0 0,-1 1 8 0 0,2-1-8 0 0,1 2 0 0 0,2-1 0 0 0,0 1-96 0 0,1-1 48 0 0,-1-1-248 0 0,-3-1 152 0 0,-1 0-424 0 0,-3-1 288 0 0,-2 0-3200 0 0,-1-2 1168 0 0,-2 0 1160 0 0,0-2-4536 0 0,-1 0 5688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1T00:23:36.910"/>
    </inkml:context>
    <inkml:brush xml:id="br0">
      <inkml:brushProperty name="width" value="0.1" units="cm"/>
      <inkml:brushProperty name="height" value="0.1" units="cm"/>
    </inkml:brush>
  </inkml:definitions>
  <inkml:trace contextRef="#ctx0" brushRef="#br0">32406 14851 2847 0 0,'-2'3'4384'0'0,"-4"8"-4144"0"0,-1 5 512 0 0,-2 1-376 0 0,-1 2 520 0 0,-1 1-448 0 0,1 0 408 0 0,1-1-432 0 0,-1 0 192 0 0,0-1-304 0 0,1 0 104 0 0,0 1-208 0 0,-1 1 48 0 0,-1 0-128 0 0,0-1 56 0 0,-2 2-88 0 0,0 0 72 0 0,-1 0-80 0 0,1-1 136 0 0,-1-3-112 0 0,1-2-16 0 0,1-1-48 0 0,1-1-48 0 0,1-3 0 0 0,3-1-40 0 0,1-1 16 0 0,1-3-16 0 0,3-1 40 0 0,2-3-144 0 0,2 0 72 0 0,4-3-1744 0 0,2-3 904 0 0,2-5-2768 0 0,-1 0 3680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1T00:23:36.911"/>
    </inkml:context>
    <inkml:brush xml:id="br0">
      <inkml:brushProperty name="width" value="0.1" units="cm"/>
      <inkml:brushProperty name="height" value="0.1" units="cm"/>
    </inkml:brush>
  </inkml:definitions>
  <inkml:trace contextRef="#ctx0" brushRef="#br0">32106 15369 1879 0 0,'4'0'10704'0'0,"7"1"-10344"0"0,4 2 312 0 0,4 0-336 0 0,2 1 144 0 0,1 0-240 0 0,-1-1 104 0 0,-1 2-168 0 0,-1 1 200 0 0,-1 1-192 0 0,-1 0 264 0 0,-1 2-224 0 0,-1-1 88 0 0,-1 2-152 0 0,1 0 24 0 0,-2 1-96 0 0,1 0 168 0 0,0 0-128 0 0,-1 0 56 0 0,-1-1-88 0 0,-1 0 72 0 0,-1 2-88 0 0,-2 0 56 0 0,0-1-72 0 0,-1-1 16 0 0,-1 0-40 0 0,-1-3 32 0 0,0 0-40 0 0,-2 0 32 0 0,1 2-32 0 0,-1-2 32 0 0,0-1 48 0 0,0 0-72 0 0,-2-1 32 0 0,1 0-32 0 0,-2 0 8 0 0,1 0-72 0 0,-1 0 8 0 0,0 0-144 0 0,0 0 80 0 0,0-1-312 0 0,0-1-888 0 0,-1-3 736 0 0,0-4-2224 0 0,1-4 1384 0 0,-1-5-2856 0 0,0-1 4240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1T00:23:36.912"/>
    </inkml:context>
    <inkml:brush xml:id="br0">
      <inkml:brushProperty name="width" value="0.1" units="cm"/>
      <inkml:brushProperty name="height" value="0.1" units="cm"/>
    </inkml:brush>
  </inkml:definitions>
  <inkml:trace contextRef="#ctx0" brushRef="#br0">32137 9837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1A4F08-95A6-42D3-AD8D-96E416B4EBC2}"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2F58F-4D5C-453A-9A8F-095776ABBC6D}" type="slidenum">
              <a:rPr lang="en-US" smtClean="0"/>
              <a:t>‹#›</a:t>
            </a:fld>
            <a:endParaRPr lang="en-US"/>
          </a:p>
        </p:txBody>
      </p:sp>
    </p:spTree>
    <p:extLst>
      <p:ext uri="{BB962C8B-B14F-4D97-AF65-F5344CB8AC3E}">
        <p14:creationId xmlns:p14="http://schemas.microsoft.com/office/powerpoint/2010/main" val="2795856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ed9889a8_0_2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55ed9889a8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5ed9889a8_0_2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55ed9889a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55ed9889a8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55ed9889a8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571da733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571da733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666666"/>
                </a:solidFill>
              </a:rPr>
              <a:t>We will presume that a </a:t>
            </a:r>
            <a:r>
              <a:rPr lang="en-US" b="1" dirty="0" err="1">
                <a:solidFill>
                  <a:srgbClr val="666666"/>
                </a:solidFill>
              </a:rPr>
              <a:t>CanSAS</a:t>
            </a:r>
            <a:r>
              <a:rPr lang="en-US" dirty="0">
                <a:solidFill>
                  <a:srgbClr val="666666"/>
                </a:solidFill>
              </a:rPr>
              <a:t> </a:t>
            </a:r>
            <a:r>
              <a:rPr lang="en-US" dirty="0" err="1">
                <a:solidFill>
                  <a:srgbClr val="666666"/>
                </a:solidFill>
              </a:rPr>
              <a:t>hdf</a:t>
            </a:r>
            <a:r>
              <a:rPr lang="en-US" dirty="0">
                <a:solidFill>
                  <a:srgbClr val="666666"/>
                </a:solidFill>
              </a:rPr>
              <a:t> format file is going to be used.  The normal historic “Gaussian equivalent” standard deviation provided by an instrument  </a:t>
            </a:r>
            <a:r>
              <a:rPr lang="en-US" dirty="0" err="1">
                <a:solidFill>
                  <a:srgbClr val="666666"/>
                </a:solidFill>
              </a:rPr>
              <a:t>Qdev</a:t>
            </a:r>
            <a:r>
              <a:rPr lang="en-US" dirty="0">
                <a:solidFill>
                  <a:srgbClr val="666666"/>
                </a:solidFill>
              </a:rPr>
              <a:t>(Q) should always be provided</a:t>
            </a:r>
          </a:p>
          <a:p>
            <a:endParaRPr lang="en-GB" dirty="0"/>
          </a:p>
        </p:txBody>
      </p:sp>
      <p:sp>
        <p:nvSpPr>
          <p:cNvPr id="4" name="Slide Number Placeholder 3"/>
          <p:cNvSpPr>
            <a:spLocks noGrp="1"/>
          </p:cNvSpPr>
          <p:nvPr>
            <p:ph type="sldNum" sz="quarter" idx="5"/>
          </p:nvPr>
        </p:nvSpPr>
        <p:spPr/>
        <p:txBody>
          <a:bodyPr/>
          <a:lstStyle/>
          <a:p>
            <a:fld id="{3AE5A434-646A-2746-9BDC-885B2382B33E}" type="slidenum">
              <a:rPr lang="sv-SE" smtClean="0"/>
              <a:t>31</a:t>
            </a:fld>
            <a:endParaRPr lang="sv-SE"/>
          </a:p>
        </p:txBody>
      </p:sp>
    </p:spTree>
    <p:extLst>
      <p:ext uri="{BB962C8B-B14F-4D97-AF65-F5344CB8AC3E}">
        <p14:creationId xmlns:p14="http://schemas.microsoft.com/office/powerpoint/2010/main" val="3861551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5ed9889a8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5ed9889a8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54ca4c097_0_1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554ca4c09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58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5ed9889a8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55ed9889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54ca4c097_1_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554ca4c09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205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ed9889a8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ed9889a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5ed9889a8_0_2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55ed9889a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5ed9889a8_0_22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55ed9889a8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69F0-DA45-48E5-8B49-22A2B82DD8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9A5B0B-6BA6-45E7-A014-DD030662CE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71E622-5E1A-427E-9F31-4E7C76082FC3}"/>
              </a:ext>
            </a:extLst>
          </p:cNvPr>
          <p:cNvSpPr>
            <a:spLocks noGrp="1"/>
          </p:cNvSpPr>
          <p:nvPr>
            <p:ph type="dt" sz="half" idx="10"/>
          </p:nvPr>
        </p:nvSpPr>
        <p:spPr/>
        <p:txBody>
          <a:bodyPr/>
          <a:lstStyle/>
          <a:p>
            <a:fld id="{26B2205F-0083-4BD2-82F3-4E36243638D1}" type="datetimeFigureOut">
              <a:rPr lang="en-US" smtClean="0"/>
              <a:t>12/13/2023</a:t>
            </a:fld>
            <a:endParaRPr lang="en-US"/>
          </a:p>
        </p:txBody>
      </p:sp>
      <p:sp>
        <p:nvSpPr>
          <p:cNvPr id="5" name="Footer Placeholder 4">
            <a:extLst>
              <a:ext uri="{FF2B5EF4-FFF2-40B4-BE49-F238E27FC236}">
                <a16:creationId xmlns:a16="http://schemas.microsoft.com/office/drawing/2014/main" id="{16180465-8969-4992-A8DB-75383240FBE1}"/>
              </a:ext>
            </a:extLst>
          </p:cNvPr>
          <p:cNvSpPr>
            <a:spLocks noGrp="1"/>
          </p:cNvSpPr>
          <p:nvPr>
            <p:ph type="ftr" sz="quarter" idx="11"/>
          </p:nvPr>
        </p:nvSpPr>
        <p:spPr/>
        <p:txBody>
          <a:bodyPr/>
          <a:lstStyle/>
          <a:p>
            <a:r>
              <a:rPr lang="en-US"/>
              <a:t>/39</a:t>
            </a:r>
          </a:p>
        </p:txBody>
      </p:sp>
      <p:sp>
        <p:nvSpPr>
          <p:cNvPr id="6" name="Slide Number Placeholder 5">
            <a:extLst>
              <a:ext uri="{FF2B5EF4-FFF2-40B4-BE49-F238E27FC236}">
                <a16:creationId xmlns:a16="http://schemas.microsoft.com/office/drawing/2014/main" id="{AAF589E7-C75A-460B-A327-157379EEB5E1}"/>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97527231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A261-7CB7-4073-928B-401858CCCD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A0D885-ACEB-4082-9C8B-0E73B64229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DF7F79-8DC9-41B4-9362-432C74262B84}"/>
              </a:ext>
            </a:extLst>
          </p:cNvPr>
          <p:cNvSpPr>
            <a:spLocks noGrp="1"/>
          </p:cNvSpPr>
          <p:nvPr>
            <p:ph type="dt" sz="half" idx="10"/>
          </p:nvPr>
        </p:nvSpPr>
        <p:spPr/>
        <p:txBody>
          <a:bodyPr/>
          <a:lstStyle/>
          <a:p>
            <a:fld id="{26B2205F-0083-4BD2-82F3-4E36243638D1}" type="datetimeFigureOut">
              <a:rPr lang="en-US" smtClean="0"/>
              <a:t>12/13/2023</a:t>
            </a:fld>
            <a:endParaRPr lang="en-US"/>
          </a:p>
        </p:txBody>
      </p:sp>
      <p:sp>
        <p:nvSpPr>
          <p:cNvPr id="5" name="Footer Placeholder 4">
            <a:extLst>
              <a:ext uri="{FF2B5EF4-FFF2-40B4-BE49-F238E27FC236}">
                <a16:creationId xmlns:a16="http://schemas.microsoft.com/office/drawing/2014/main" id="{11F95397-462A-48A0-AE6F-63459C4079CB}"/>
              </a:ext>
            </a:extLst>
          </p:cNvPr>
          <p:cNvSpPr>
            <a:spLocks noGrp="1"/>
          </p:cNvSpPr>
          <p:nvPr>
            <p:ph type="ftr" sz="quarter" idx="11"/>
          </p:nvPr>
        </p:nvSpPr>
        <p:spPr/>
        <p:txBody>
          <a:bodyPr/>
          <a:lstStyle/>
          <a:p>
            <a:r>
              <a:rPr lang="en-US"/>
              <a:t>/39</a:t>
            </a:r>
          </a:p>
        </p:txBody>
      </p:sp>
      <p:sp>
        <p:nvSpPr>
          <p:cNvPr id="6" name="Slide Number Placeholder 5">
            <a:extLst>
              <a:ext uri="{FF2B5EF4-FFF2-40B4-BE49-F238E27FC236}">
                <a16:creationId xmlns:a16="http://schemas.microsoft.com/office/drawing/2014/main" id="{E4E02EC9-EF2D-4CA1-9DA3-53CD76C9C713}"/>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1436150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7FC193-CA4D-4948-8B0B-E002973E18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BE265-32B5-4F36-9FCC-02644261A9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C7386-9D71-4803-AA28-14CB0EC44557}"/>
              </a:ext>
            </a:extLst>
          </p:cNvPr>
          <p:cNvSpPr>
            <a:spLocks noGrp="1"/>
          </p:cNvSpPr>
          <p:nvPr>
            <p:ph type="dt" sz="half" idx="10"/>
          </p:nvPr>
        </p:nvSpPr>
        <p:spPr/>
        <p:txBody>
          <a:bodyPr/>
          <a:lstStyle/>
          <a:p>
            <a:fld id="{26B2205F-0083-4BD2-82F3-4E36243638D1}" type="datetimeFigureOut">
              <a:rPr lang="en-US" smtClean="0"/>
              <a:t>12/13/2023</a:t>
            </a:fld>
            <a:endParaRPr lang="en-US"/>
          </a:p>
        </p:txBody>
      </p:sp>
      <p:sp>
        <p:nvSpPr>
          <p:cNvPr id="5" name="Footer Placeholder 4">
            <a:extLst>
              <a:ext uri="{FF2B5EF4-FFF2-40B4-BE49-F238E27FC236}">
                <a16:creationId xmlns:a16="http://schemas.microsoft.com/office/drawing/2014/main" id="{23D68330-83DA-4E9B-B451-C43FD59C0E6F}"/>
              </a:ext>
            </a:extLst>
          </p:cNvPr>
          <p:cNvSpPr>
            <a:spLocks noGrp="1"/>
          </p:cNvSpPr>
          <p:nvPr>
            <p:ph type="ftr" sz="quarter" idx="11"/>
          </p:nvPr>
        </p:nvSpPr>
        <p:spPr/>
        <p:txBody>
          <a:bodyPr/>
          <a:lstStyle/>
          <a:p>
            <a:r>
              <a:rPr lang="en-US"/>
              <a:t>/39</a:t>
            </a:r>
          </a:p>
        </p:txBody>
      </p:sp>
      <p:sp>
        <p:nvSpPr>
          <p:cNvPr id="6" name="Slide Number Placeholder 5">
            <a:extLst>
              <a:ext uri="{FF2B5EF4-FFF2-40B4-BE49-F238E27FC236}">
                <a16:creationId xmlns:a16="http://schemas.microsoft.com/office/drawing/2014/main" id="{6D724F1A-2DA9-44F5-8151-FA94BB79F757}"/>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82655424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Content">
    <p:spTree>
      <p:nvGrpSpPr>
        <p:cNvPr id="1" name=""/>
        <p:cNvGrpSpPr/>
        <p:nvPr/>
      </p:nvGrpSpPr>
      <p:grpSpPr>
        <a:xfrm>
          <a:off x="0" y="0"/>
          <a:ext cx="0" cy="0"/>
          <a:chOff x="0" y="0"/>
          <a:chExt cx="0" cy="0"/>
        </a:xfrm>
      </p:grpSpPr>
      <p:sp>
        <p:nvSpPr>
          <p:cNvPr id="137" name="Shape 137"/>
          <p:cNvSpPr>
            <a:spLocks noGrp="1"/>
          </p:cNvSpPr>
          <p:nvPr>
            <p:ph type="sldNum" sz="quarter" idx="2"/>
          </p:nvPr>
        </p:nvSpPr>
        <p:spPr>
          <a:xfrm>
            <a:off x="8196373" y="5417963"/>
            <a:ext cx="541227" cy="413101"/>
          </a:xfrm>
          <a:prstGeom prst="rect">
            <a:avLst/>
          </a:prstGeom>
        </p:spPr>
        <p:txBody>
          <a:bodyPr lIns="65023" tIns="65023" rIns="65023" bIns="65023" anchor="ctr"/>
          <a:lstStyle>
            <a:lvl1pPr algn="r" defTabSz="609534">
              <a:defRPr sz="1547">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128556672"/>
      </p:ext>
    </p:extLst>
  </p:cSld>
  <p:clrMapOvr>
    <a:masterClrMapping/>
  </p:clrMapOvr>
  <p:transition spd="med"/>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2_Title Slide">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31360" y="545760"/>
            <a:ext cx="11360160" cy="8308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subTitle" idx="1"/>
          </p:nvPr>
        </p:nvSpPr>
        <p:spPr>
          <a:xfrm>
            <a:off x="609600" y="1604640"/>
            <a:ext cx="10972320" cy="397728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3065289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FFFFFF"/>
        </a:solidFill>
        <a:effectLst/>
      </p:bgPr>
    </p:bg>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06900029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rder">
  <p:cSld name="Title and Bor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14500" y="419695"/>
            <a:ext cx="8762800" cy="384000"/>
          </a:xfrm>
          <a:prstGeom prst="rect">
            <a:avLst/>
          </a:prstGeom>
          <a:noFill/>
          <a:ln>
            <a:noFill/>
          </a:ln>
        </p:spPr>
        <p:txBody>
          <a:bodyPr spcFirstLastPara="1" wrap="square" lIns="0" tIns="0" rIns="0" bIns="0" anchor="b" anchorCtr="0"/>
          <a:lstStyle>
            <a:lvl1pPr lvl="0" algn="ctr" rtl="0">
              <a:lnSpc>
                <a:spcPct val="100000"/>
              </a:lnSpc>
              <a:spcBef>
                <a:spcPts val="0"/>
              </a:spcBef>
              <a:spcAft>
                <a:spcPts val="0"/>
              </a:spcAft>
              <a:buClr>
                <a:srgbClr val="24526E"/>
              </a:buClr>
              <a:buSzPts val="2300"/>
              <a:buFont typeface="Tahoma"/>
              <a:buNone/>
              <a:defRPr sz="2300">
                <a:solidFill>
                  <a:srgbClr val="24526E"/>
                </a:solidFill>
              </a:defRPr>
            </a:lvl1pPr>
            <a:lvl2pPr lvl="1" algn="ctr" rtl="0">
              <a:lnSpc>
                <a:spcPct val="100000"/>
              </a:lnSpc>
              <a:spcBef>
                <a:spcPts val="0"/>
              </a:spcBef>
              <a:spcAft>
                <a:spcPts val="0"/>
              </a:spcAft>
              <a:buClr>
                <a:schemeClr val="accent1"/>
              </a:buClr>
              <a:buSzPts val="1200"/>
              <a:buNone/>
              <a:defRPr/>
            </a:lvl2pPr>
            <a:lvl3pPr lvl="2" algn="ctr" rtl="0">
              <a:lnSpc>
                <a:spcPct val="100000"/>
              </a:lnSpc>
              <a:spcBef>
                <a:spcPts val="0"/>
              </a:spcBef>
              <a:spcAft>
                <a:spcPts val="0"/>
              </a:spcAft>
              <a:buClr>
                <a:schemeClr val="accent1"/>
              </a:buClr>
              <a:buSzPts val="1200"/>
              <a:buNone/>
              <a:defRPr/>
            </a:lvl3pPr>
            <a:lvl4pPr lvl="3" algn="ctr" rtl="0">
              <a:lnSpc>
                <a:spcPct val="100000"/>
              </a:lnSpc>
              <a:spcBef>
                <a:spcPts val="0"/>
              </a:spcBef>
              <a:spcAft>
                <a:spcPts val="0"/>
              </a:spcAft>
              <a:buClr>
                <a:schemeClr val="accent1"/>
              </a:buClr>
              <a:buSzPts val="1200"/>
              <a:buNone/>
              <a:defRPr/>
            </a:lvl4pPr>
            <a:lvl5pPr lvl="4" algn="ctr" rtl="0">
              <a:lnSpc>
                <a:spcPct val="100000"/>
              </a:lnSpc>
              <a:spcBef>
                <a:spcPts val="0"/>
              </a:spcBef>
              <a:spcAft>
                <a:spcPts val="0"/>
              </a:spcAft>
              <a:buClr>
                <a:schemeClr val="accent1"/>
              </a:buClr>
              <a:buSzPts val="1200"/>
              <a:buNone/>
              <a:defRPr/>
            </a:lvl5pPr>
            <a:lvl6pPr lvl="5" algn="ctr" rtl="0">
              <a:lnSpc>
                <a:spcPct val="100000"/>
              </a:lnSpc>
              <a:spcBef>
                <a:spcPts val="0"/>
              </a:spcBef>
              <a:spcAft>
                <a:spcPts val="0"/>
              </a:spcAft>
              <a:buClr>
                <a:schemeClr val="accent1"/>
              </a:buClr>
              <a:buSzPts val="1200"/>
              <a:buNone/>
              <a:defRPr/>
            </a:lvl6pPr>
            <a:lvl7pPr lvl="6" algn="ctr" rtl="0">
              <a:lnSpc>
                <a:spcPct val="100000"/>
              </a:lnSpc>
              <a:spcBef>
                <a:spcPts val="0"/>
              </a:spcBef>
              <a:spcAft>
                <a:spcPts val="0"/>
              </a:spcAft>
              <a:buClr>
                <a:schemeClr val="accent1"/>
              </a:buClr>
              <a:buSzPts val="1200"/>
              <a:buNone/>
              <a:defRPr/>
            </a:lvl7pPr>
            <a:lvl8pPr lvl="7" algn="ctr" rtl="0">
              <a:lnSpc>
                <a:spcPct val="100000"/>
              </a:lnSpc>
              <a:spcBef>
                <a:spcPts val="0"/>
              </a:spcBef>
              <a:spcAft>
                <a:spcPts val="0"/>
              </a:spcAft>
              <a:buClr>
                <a:schemeClr val="accent1"/>
              </a:buClr>
              <a:buSzPts val="1200"/>
              <a:buNone/>
              <a:defRPr/>
            </a:lvl8pPr>
            <a:lvl9pPr lvl="8" algn="ctr" rtl="0">
              <a:lnSpc>
                <a:spcPct val="100000"/>
              </a:lnSpc>
              <a:spcBef>
                <a:spcPts val="0"/>
              </a:spcBef>
              <a:spcAft>
                <a:spcPts val="0"/>
              </a:spcAft>
              <a:buClr>
                <a:schemeClr val="accent1"/>
              </a:buClr>
              <a:buSzPts val="1200"/>
              <a:buNone/>
              <a:defRPr/>
            </a:lvl9pPr>
          </a:lstStyle>
          <a:p>
            <a:endParaRPr/>
          </a:p>
        </p:txBody>
      </p:sp>
      <p:sp>
        <p:nvSpPr>
          <p:cNvPr id="67" name="Google Shape;67;p17"/>
          <p:cNvSpPr txBox="1">
            <a:spLocks noGrp="1"/>
          </p:cNvSpPr>
          <p:nvPr>
            <p:ph type="sldNum" idx="12"/>
          </p:nvPr>
        </p:nvSpPr>
        <p:spPr>
          <a:xfrm>
            <a:off x="10914497" y="7072312"/>
            <a:ext cx="653200" cy="4556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1pPr>
            <a:lvl2pPr marL="0" lvl="1"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2pPr>
            <a:lvl3pPr marL="0" lvl="2"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3pPr>
            <a:lvl4pPr marL="0" lvl="3"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4pPr>
            <a:lvl5pPr marL="0" lvl="4"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5pPr>
            <a:lvl6pPr marL="0" lvl="5"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6pPr>
            <a:lvl7pPr marL="0" lvl="6"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7pPr>
            <a:lvl8pPr marL="0" lvl="7"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8pPr>
            <a:lvl9pPr marL="0" lvl="8"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741198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in 2 column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4C1ADE6-C058-9C40-B135-034EB97B437C}"/>
              </a:ext>
            </a:extLst>
          </p:cNvPr>
          <p:cNvSpPr>
            <a:spLocks noGrp="1"/>
          </p:cNvSpPr>
          <p:nvPr>
            <p:ph type="title" hasCustomPrompt="1"/>
          </p:nvPr>
        </p:nvSpPr>
        <p:spPr>
          <a:xfrm>
            <a:off x="1103709" y="265373"/>
            <a:ext cx="9360000" cy="657339"/>
          </a:xfrm>
        </p:spPr>
        <p:txBody>
          <a:bodyPr lIns="90000" bIns="18000"/>
          <a:lstStyle>
            <a:lvl1pPr>
              <a:defRPr/>
            </a:lvl1pPr>
          </a:lstStyle>
          <a:p>
            <a:r>
              <a:rPr lang="sv-SE"/>
              <a:t>Headline</a:t>
            </a:r>
          </a:p>
        </p:txBody>
      </p:sp>
      <p:sp>
        <p:nvSpPr>
          <p:cNvPr id="4" name="Platshållare för datum 3">
            <a:extLst>
              <a:ext uri="{FF2B5EF4-FFF2-40B4-BE49-F238E27FC236}">
                <a16:creationId xmlns:a16="http://schemas.microsoft.com/office/drawing/2014/main" id="{996A591D-7BEE-2A48-BD08-DCDF3D90DE3E}"/>
              </a:ext>
            </a:extLst>
          </p:cNvPr>
          <p:cNvSpPr>
            <a:spLocks noGrp="1"/>
          </p:cNvSpPr>
          <p:nvPr>
            <p:ph type="dt" sz="half" idx="10"/>
          </p:nvPr>
        </p:nvSpPr>
        <p:spPr>
          <a:xfrm>
            <a:off x="1195647" y="6475270"/>
            <a:ext cx="832658" cy="365125"/>
          </a:xfrm>
        </p:spPr>
        <p:txBody>
          <a:bodyPr/>
          <a:lstStyle/>
          <a:p>
            <a:fld id="{7665D16A-5F90-4B72-97CC-CB791922DCBB}" type="datetime1">
              <a:rPr lang="sv-SE" smtClean="0"/>
              <a:t>2023-12-13</a:t>
            </a:fld>
            <a:endParaRPr lang="sv-SE"/>
          </a:p>
        </p:txBody>
      </p:sp>
      <p:sp>
        <p:nvSpPr>
          <p:cNvPr id="5" name="Platshållare för sidfot 4">
            <a:extLst>
              <a:ext uri="{FF2B5EF4-FFF2-40B4-BE49-F238E27FC236}">
                <a16:creationId xmlns:a16="http://schemas.microsoft.com/office/drawing/2014/main" id="{3A0D4D5C-5B1B-1441-A13B-8613512E59E2}"/>
              </a:ext>
            </a:extLst>
          </p:cNvPr>
          <p:cNvSpPr>
            <a:spLocks noGrp="1"/>
          </p:cNvSpPr>
          <p:nvPr>
            <p:ph type="ftr" sz="quarter" idx="11"/>
          </p:nvPr>
        </p:nvSpPr>
        <p:spPr>
          <a:xfrm>
            <a:off x="2053244" y="6475270"/>
            <a:ext cx="4320448" cy="365125"/>
          </a:xfrm>
        </p:spPr>
        <p:txBody>
          <a:bodyPr/>
          <a:lstStyle/>
          <a:p>
            <a:r>
              <a:rPr lang="sv-SE"/>
              <a:t>/39</a:t>
            </a:r>
          </a:p>
        </p:txBody>
      </p:sp>
      <p:sp>
        <p:nvSpPr>
          <p:cNvPr id="6" name="Platshållare för bildnummer 5">
            <a:extLst>
              <a:ext uri="{FF2B5EF4-FFF2-40B4-BE49-F238E27FC236}">
                <a16:creationId xmlns:a16="http://schemas.microsoft.com/office/drawing/2014/main" id="{184FAE50-4669-D540-A55E-354FF0C59458}"/>
              </a:ext>
            </a:extLst>
          </p:cNvPr>
          <p:cNvSpPr>
            <a:spLocks noGrp="1"/>
          </p:cNvSpPr>
          <p:nvPr>
            <p:ph type="sldNum" sz="quarter" idx="12"/>
          </p:nvPr>
        </p:nvSpPr>
        <p:spPr>
          <a:xfrm>
            <a:off x="8735292" y="6475270"/>
            <a:ext cx="2743200" cy="365125"/>
          </a:xfrm>
        </p:spPr>
        <p:txBody>
          <a:bodyPr/>
          <a:lstStyle/>
          <a:p>
            <a:fld id="{F7283078-D760-1647-8B80-66BA8B52336D}" type="slidenum">
              <a:rPr lang="sv-SE" smtClean="0"/>
              <a:t>‹#›</a:t>
            </a:fld>
            <a:endParaRPr lang="sv-SE"/>
          </a:p>
        </p:txBody>
      </p:sp>
      <p:sp>
        <p:nvSpPr>
          <p:cNvPr id="9" name="Platshållare för innehåll 2">
            <a:extLst>
              <a:ext uri="{FF2B5EF4-FFF2-40B4-BE49-F238E27FC236}">
                <a16:creationId xmlns:a16="http://schemas.microsoft.com/office/drawing/2014/main" id="{590CF35B-F516-4A5B-A8AB-7A0A283629E9}"/>
              </a:ext>
            </a:extLst>
          </p:cNvPr>
          <p:cNvSpPr>
            <a:spLocks noGrp="1"/>
          </p:cNvSpPr>
          <p:nvPr>
            <p:ph idx="1"/>
          </p:nvPr>
        </p:nvSpPr>
        <p:spPr>
          <a:xfrm>
            <a:off x="1094400" y="1562400"/>
            <a:ext cx="4993785" cy="4768062"/>
          </a:xfrm>
        </p:spPr>
        <p:txBody>
          <a:bodyPr lIns="0" rIns="180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12" name="Platshållare för innehåll 2">
            <a:extLst>
              <a:ext uri="{FF2B5EF4-FFF2-40B4-BE49-F238E27FC236}">
                <a16:creationId xmlns:a16="http://schemas.microsoft.com/office/drawing/2014/main" id="{BA21051E-3C35-41FB-8E6B-797DB8F26971}"/>
              </a:ext>
            </a:extLst>
          </p:cNvPr>
          <p:cNvSpPr>
            <a:spLocks noGrp="1"/>
          </p:cNvSpPr>
          <p:nvPr>
            <p:ph idx="13"/>
          </p:nvPr>
        </p:nvSpPr>
        <p:spPr>
          <a:xfrm>
            <a:off x="6373692" y="1562400"/>
            <a:ext cx="4993785" cy="4768062"/>
          </a:xfrm>
        </p:spPr>
        <p:txBody>
          <a:bodyPr lIns="0" rIns="180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14" name="Platshållare för text 13">
            <a:extLst>
              <a:ext uri="{FF2B5EF4-FFF2-40B4-BE49-F238E27FC236}">
                <a16:creationId xmlns:a16="http://schemas.microsoft.com/office/drawing/2014/main" id="{DD16215C-7D16-4D0F-BA5D-E02EED6FB2D9}"/>
              </a:ext>
            </a:extLst>
          </p:cNvPr>
          <p:cNvSpPr>
            <a:spLocks noGrp="1"/>
          </p:cNvSpPr>
          <p:nvPr>
            <p:ph type="body" sz="quarter" idx="14" hasCustomPrompt="1"/>
          </p:nvPr>
        </p:nvSpPr>
        <p:spPr>
          <a:xfrm>
            <a:off x="1103709" y="931026"/>
            <a:ext cx="9360000" cy="507076"/>
          </a:xfrm>
        </p:spPr>
        <p:txBody>
          <a:bodyPr lIns="90000" tIns="18000">
            <a:noAutofit/>
          </a:bodyPr>
          <a:lstStyle>
            <a:lvl1pPr marL="0" indent="0">
              <a:spcBef>
                <a:spcPts val="0"/>
              </a:spcBef>
              <a:buFontTx/>
              <a:buNone/>
              <a:defRPr sz="2200">
                <a:solidFill>
                  <a:schemeClr val="accent1"/>
                </a:solidFill>
              </a:defRPr>
            </a:lvl1pPr>
            <a:lvl2pPr marL="82550" indent="0">
              <a:buNone/>
              <a:defRPr/>
            </a:lvl2pPr>
          </a:lstStyle>
          <a:p>
            <a:pPr lvl="0"/>
            <a:r>
              <a:rPr lang="sv-SE"/>
              <a:t>Sub-headline</a:t>
            </a:r>
          </a:p>
        </p:txBody>
      </p:sp>
      <p:sp>
        <p:nvSpPr>
          <p:cNvPr id="15" name="Rektangel 14">
            <a:extLst>
              <a:ext uri="{FF2B5EF4-FFF2-40B4-BE49-F238E27FC236}">
                <a16:creationId xmlns:a16="http://schemas.microsoft.com/office/drawing/2014/main" id="{87E2C692-2C39-4CA8-AA87-45E0F36B6A0E}"/>
              </a:ext>
            </a:extLst>
          </p:cNvPr>
          <p:cNvSpPr/>
          <p:nvPr userDrawn="1"/>
        </p:nvSpPr>
        <p:spPr>
          <a:xfrm>
            <a:off x="0" y="447675"/>
            <a:ext cx="292101" cy="641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6" name="Bildobjekt 15">
            <a:extLst>
              <a:ext uri="{FF2B5EF4-FFF2-40B4-BE49-F238E27FC236}">
                <a16:creationId xmlns:a16="http://schemas.microsoft.com/office/drawing/2014/main" id="{E327627C-4BB8-4965-8107-0E7E741F830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24611" y="417443"/>
            <a:ext cx="826394" cy="800100"/>
          </a:xfrm>
          <a:prstGeom prst="rect">
            <a:avLst/>
          </a:prstGeom>
        </p:spPr>
      </p:pic>
    </p:spTree>
    <p:extLst>
      <p:ext uri="{BB962C8B-B14F-4D97-AF65-F5344CB8AC3E}">
        <p14:creationId xmlns:p14="http://schemas.microsoft.com/office/powerpoint/2010/main" val="335876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breaker slide">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250D024A-8F85-4618-9506-0F493B263A92}"/>
              </a:ext>
            </a:extLst>
          </p:cNvPr>
          <p:cNvSpPr/>
          <p:nvPr userDrawn="1"/>
        </p:nvSpPr>
        <p:spPr>
          <a:xfrm>
            <a:off x="0" y="0"/>
            <a:ext cx="64777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ktangel 7">
            <a:extLst>
              <a:ext uri="{FF2B5EF4-FFF2-40B4-BE49-F238E27FC236}">
                <a16:creationId xmlns:a16="http://schemas.microsoft.com/office/drawing/2014/main" id="{628E18C2-A66E-436E-89DA-1C5D481CB4B4}"/>
              </a:ext>
            </a:extLst>
          </p:cNvPr>
          <p:cNvSpPr/>
          <p:nvPr userDrawn="1"/>
        </p:nvSpPr>
        <p:spPr>
          <a:xfrm>
            <a:off x="0" y="447675"/>
            <a:ext cx="292101" cy="6410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latshållare för bild 12">
            <a:extLst>
              <a:ext uri="{FF2B5EF4-FFF2-40B4-BE49-F238E27FC236}">
                <a16:creationId xmlns:a16="http://schemas.microsoft.com/office/drawing/2014/main" id="{4FD00856-A3E1-48A7-B9CD-D7B89BD6A06C}"/>
              </a:ext>
            </a:extLst>
          </p:cNvPr>
          <p:cNvSpPr>
            <a:spLocks noGrp="1"/>
          </p:cNvSpPr>
          <p:nvPr>
            <p:ph type="pic" sz="quarter" idx="12" hasCustomPrompt="1"/>
          </p:nvPr>
        </p:nvSpPr>
        <p:spPr>
          <a:xfrm>
            <a:off x="6477712" y="0"/>
            <a:ext cx="5714288" cy="6858000"/>
          </a:xfrm>
          <a:solidFill>
            <a:srgbClr val="ECECEC"/>
          </a:solidFill>
        </p:spPr>
        <p:txBody>
          <a:bodyPr>
            <a:normAutofit/>
          </a:bodyPr>
          <a:lstStyle>
            <a:lvl1pPr algn="ctr">
              <a:defRPr sz="800"/>
            </a:lvl1pPr>
          </a:lstStyle>
          <a:p>
            <a:r>
              <a:rPr lang="sv-SE"/>
              <a:t>INSERT IMAGE</a:t>
            </a:r>
          </a:p>
        </p:txBody>
      </p:sp>
      <p:sp>
        <p:nvSpPr>
          <p:cNvPr id="9" name="Platshållare för text 8">
            <a:extLst>
              <a:ext uri="{FF2B5EF4-FFF2-40B4-BE49-F238E27FC236}">
                <a16:creationId xmlns:a16="http://schemas.microsoft.com/office/drawing/2014/main" id="{A8D8C0FE-DA05-418D-9F18-A5A81125AD3F}"/>
              </a:ext>
            </a:extLst>
          </p:cNvPr>
          <p:cNvSpPr>
            <a:spLocks noGrp="1"/>
          </p:cNvSpPr>
          <p:nvPr>
            <p:ph type="body" sz="quarter" idx="11"/>
          </p:nvPr>
        </p:nvSpPr>
        <p:spPr>
          <a:xfrm>
            <a:off x="10924611" y="417443"/>
            <a:ext cx="828000" cy="799200"/>
          </a:xfrm>
          <a:blipFill>
            <a:blip r:embed="rId2" cstate="screen">
              <a:extLst>
                <a:ext uri="{28A0092B-C50C-407E-A947-70E740481C1C}">
                  <a14:useLocalDpi xmlns:a14="http://schemas.microsoft.com/office/drawing/2010/main"/>
                </a:ext>
              </a:extLst>
            </a:blip>
            <a:stretch>
              <a:fillRect/>
            </a:stretch>
          </a:blipFill>
        </p:spPr>
        <p:txBody>
          <a:bodyPr>
            <a:normAutofit/>
          </a:bodyPr>
          <a:lstStyle>
            <a:lvl1pPr marL="0" indent="0">
              <a:buFontTx/>
              <a:buNone/>
              <a:defRPr sz="100">
                <a:noFill/>
              </a:defRPr>
            </a:lvl1pPr>
          </a:lstStyle>
          <a:p>
            <a:pPr lvl="0"/>
            <a:r>
              <a:rPr lang="en-US"/>
              <a:t>Edit Master text styles</a:t>
            </a:r>
          </a:p>
        </p:txBody>
      </p:sp>
      <p:sp>
        <p:nvSpPr>
          <p:cNvPr id="7" name="Platshållare för text 6">
            <a:extLst>
              <a:ext uri="{FF2B5EF4-FFF2-40B4-BE49-F238E27FC236}">
                <a16:creationId xmlns:a16="http://schemas.microsoft.com/office/drawing/2014/main" id="{1848DA8D-03CE-4CA5-A851-F6ABAE67A9B0}"/>
              </a:ext>
            </a:extLst>
          </p:cNvPr>
          <p:cNvSpPr>
            <a:spLocks noGrp="1"/>
          </p:cNvSpPr>
          <p:nvPr>
            <p:ph type="body" sz="quarter" idx="10"/>
          </p:nvPr>
        </p:nvSpPr>
        <p:spPr>
          <a:xfrm>
            <a:off x="0" y="447675"/>
            <a:ext cx="292100" cy="6410325"/>
          </a:xfrm>
          <a:solidFill>
            <a:schemeClr val="bg1"/>
          </a:solidFill>
        </p:spPr>
        <p:txBody>
          <a:bodyPr>
            <a:normAutofit/>
          </a:bodyPr>
          <a:lstStyle>
            <a:lvl1pPr marL="0" indent="0">
              <a:buFontTx/>
              <a:buNone/>
              <a:defRPr sz="100">
                <a:noFill/>
              </a:defRPr>
            </a:lvl1pPr>
          </a:lstStyle>
          <a:p>
            <a:pPr lvl="0"/>
            <a:r>
              <a:rPr lang="en-US"/>
              <a:t>Edit Master text styles</a:t>
            </a:r>
          </a:p>
        </p:txBody>
      </p:sp>
      <p:sp>
        <p:nvSpPr>
          <p:cNvPr id="3" name="Platshållare för text 2">
            <a:extLst>
              <a:ext uri="{FF2B5EF4-FFF2-40B4-BE49-F238E27FC236}">
                <a16:creationId xmlns:a16="http://schemas.microsoft.com/office/drawing/2014/main" id="{F55DE042-7DE8-4583-986C-40823753078B}"/>
              </a:ext>
            </a:extLst>
          </p:cNvPr>
          <p:cNvSpPr>
            <a:spLocks noGrp="1"/>
          </p:cNvSpPr>
          <p:nvPr>
            <p:ph type="body" sz="quarter" idx="13" hasCustomPrompt="1"/>
          </p:nvPr>
        </p:nvSpPr>
        <p:spPr>
          <a:xfrm>
            <a:off x="1230491" y="1051132"/>
            <a:ext cx="4255909" cy="829149"/>
          </a:xfrm>
        </p:spPr>
        <p:txBody>
          <a:bodyPr rIns="18000" anchor="b" anchorCtr="0"/>
          <a:lstStyle>
            <a:lvl1pPr marL="0" indent="0">
              <a:buFontTx/>
              <a:buNone/>
              <a:defRPr sz="4800">
                <a:solidFill>
                  <a:schemeClr val="bg1"/>
                </a:solidFill>
                <a:latin typeface="+mn-lt"/>
              </a:defRPr>
            </a:lvl1pPr>
            <a:lvl2pPr marL="82550" indent="0">
              <a:buNone/>
              <a:defRPr/>
            </a:lvl2pPr>
          </a:lstStyle>
          <a:p>
            <a:pPr lvl="0"/>
            <a:r>
              <a:rPr lang="sv-SE"/>
              <a:t># (chapter)</a:t>
            </a:r>
          </a:p>
        </p:txBody>
      </p:sp>
      <p:sp>
        <p:nvSpPr>
          <p:cNvPr id="11" name="Platshållare för text 2">
            <a:extLst>
              <a:ext uri="{FF2B5EF4-FFF2-40B4-BE49-F238E27FC236}">
                <a16:creationId xmlns:a16="http://schemas.microsoft.com/office/drawing/2014/main" id="{1DC53C5B-9DC3-4646-B6B3-DD59404D44D0}"/>
              </a:ext>
            </a:extLst>
          </p:cNvPr>
          <p:cNvSpPr>
            <a:spLocks noGrp="1"/>
          </p:cNvSpPr>
          <p:nvPr>
            <p:ph type="body" sz="quarter" idx="14" hasCustomPrompt="1"/>
          </p:nvPr>
        </p:nvSpPr>
        <p:spPr>
          <a:xfrm>
            <a:off x="1230491" y="2169209"/>
            <a:ext cx="4255909" cy="2462613"/>
          </a:xfrm>
        </p:spPr>
        <p:txBody>
          <a:bodyPr rIns="18000" anchor="t" anchorCtr="0"/>
          <a:lstStyle>
            <a:lvl1pPr marL="0" indent="0">
              <a:spcBef>
                <a:spcPts val="0"/>
              </a:spcBef>
              <a:buFontTx/>
              <a:buNone/>
              <a:defRPr sz="4200">
                <a:solidFill>
                  <a:schemeClr val="bg1"/>
                </a:solidFill>
                <a:latin typeface="Segoe UI Semibold" panose="020B0702040204020203" pitchFamily="34" charset="0"/>
                <a:cs typeface="Segoe UI Semibold" panose="020B0702040204020203" pitchFamily="34" charset="0"/>
              </a:defRPr>
            </a:lvl1pPr>
            <a:lvl2pPr marL="82550" indent="0">
              <a:buNone/>
              <a:defRPr/>
            </a:lvl2pPr>
          </a:lstStyle>
          <a:p>
            <a:pPr lvl="0"/>
            <a:r>
              <a:rPr lang="sv-SE"/>
              <a:t>Headline</a:t>
            </a:r>
          </a:p>
        </p:txBody>
      </p:sp>
    </p:spTree>
    <p:extLst>
      <p:ext uri="{BB962C8B-B14F-4D97-AF65-F5344CB8AC3E}">
        <p14:creationId xmlns:p14="http://schemas.microsoft.com/office/powerpoint/2010/main" val="395874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and Border">
    <p:spTree>
      <p:nvGrpSpPr>
        <p:cNvPr id="1" name=""/>
        <p:cNvGrpSpPr/>
        <p:nvPr/>
      </p:nvGrpSpPr>
      <p:grpSpPr>
        <a:xfrm>
          <a:off x="0" y="0"/>
          <a:ext cx="0" cy="0"/>
          <a:chOff x="0" y="0"/>
          <a:chExt cx="0" cy="0"/>
        </a:xfrm>
      </p:grpSpPr>
      <p:sp>
        <p:nvSpPr>
          <p:cNvPr id="117" name="Shape 117"/>
          <p:cNvSpPr>
            <a:spLocks noGrp="1"/>
          </p:cNvSpPr>
          <p:nvPr>
            <p:ph type="title"/>
          </p:nvPr>
        </p:nvSpPr>
        <p:spPr>
          <a:xfrm>
            <a:off x="1714500" y="419696"/>
            <a:ext cx="8763001" cy="383976"/>
          </a:xfrm>
          <a:prstGeom prst="rect">
            <a:avLst/>
          </a:prstGeom>
        </p:spPr>
        <p:txBody>
          <a:bodyPr lIns="0" tIns="0" rIns="0" bIns="0" anchor="b">
            <a:noAutofit/>
          </a:bodyPr>
          <a:lstStyle>
            <a:lvl1pPr defTabSz="642868">
              <a:defRPr sz="2531">
                <a:solidFill>
                  <a:srgbClr val="24526E"/>
                </a:solidFill>
                <a:uFill>
                  <a:solidFill>
                    <a:srgbClr val="24526E"/>
                  </a:solidFill>
                </a:uFill>
              </a:defRPr>
            </a:lvl1pPr>
          </a:lstStyle>
          <a:p>
            <a:r>
              <a:t>Title Text</a:t>
            </a:r>
          </a:p>
        </p:txBody>
      </p:sp>
      <p:sp>
        <p:nvSpPr>
          <p:cNvPr id="118" name="Shape 118"/>
          <p:cNvSpPr>
            <a:spLocks noGrp="1"/>
          </p:cNvSpPr>
          <p:nvPr>
            <p:ph type="sldNum" sz="quarter" idx="2"/>
          </p:nvPr>
        </p:nvSpPr>
        <p:spPr>
          <a:xfrm>
            <a:off x="10914497" y="7072312"/>
            <a:ext cx="906231" cy="526213"/>
          </a:xfrm>
          <a:prstGeom prst="rect">
            <a:avLst/>
          </a:prstGeom>
        </p:spPr>
        <p:txBody>
          <a:bodyPr/>
          <a:lstStyle>
            <a:lvl1pPr>
              <a:defRPr sz="2531" b="1">
                <a:solidFill>
                  <a:srgbClr val="FFFFFF"/>
                </a:solidFill>
                <a:uFill>
                  <a:solidFill>
                    <a:srgbClr val="FFFFFF"/>
                  </a:solidFill>
                </a:uFill>
                <a:latin typeface="+mj-lt"/>
                <a:ea typeface="+mj-ea"/>
                <a:cs typeface="+mj-cs"/>
                <a:sym typeface="Tahoma"/>
              </a:defRPr>
            </a:lvl1pPr>
          </a:lstStyle>
          <a:p>
            <a:fld id="{86CB4B4D-7CA3-9044-876B-883B54F8677D}" type="slidenum">
              <a:t>‹#›</a:t>
            </a:fld>
            <a:endParaRPr/>
          </a:p>
        </p:txBody>
      </p:sp>
    </p:spTree>
    <p:extLst>
      <p:ext uri="{BB962C8B-B14F-4D97-AF65-F5344CB8AC3E}">
        <p14:creationId xmlns:p14="http://schemas.microsoft.com/office/powerpoint/2010/main" val="979640303"/>
      </p:ext>
    </p:extLst>
  </p:cSld>
  <p:clrMapOvr>
    <a:masterClrMapping/>
  </p:clrMapOvr>
  <p:transition spd="med"/>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6"/>
        <p:cNvGrpSpPr/>
        <p:nvPr/>
      </p:nvGrpSpPr>
      <p:grpSpPr>
        <a:xfrm>
          <a:off x="0" y="0"/>
          <a:ext cx="0" cy="0"/>
          <a:chOff x="0" y="0"/>
          <a:chExt cx="0" cy="0"/>
        </a:xfrm>
      </p:grpSpPr>
    </p:spTree>
    <p:extLst>
      <p:ext uri="{BB962C8B-B14F-4D97-AF65-F5344CB8AC3E}">
        <p14:creationId xmlns:p14="http://schemas.microsoft.com/office/powerpoint/2010/main" val="67697815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5596-787B-4395-8009-022862DAA8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30071A-E5B5-403F-B593-BA29EF9D08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B6627-8EA3-47ED-AA10-992AE82992AF}"/>
              </a:ext>
            </a:extLst>
          </p:cNvPr>
          <p:cNvSpPr>
            <a:spLocks noGrp="1"/>
          </p:cNvSpPr>
          <p:nvPr>
            <p:ph type="dt" sz="half" idx="10"/>
          </p:nvPr>
        </p:nvSpPr>
        <p:spPr/>
        <p:txBody>
          <a:bodyPr/>
          <a:lstStyle/>
          <a:p>
            <a:fld id="{26B2205F-0083-4BD2-82F3-4E36243638D1}" type="datetimeFigureOut">
              <a:rPr lang="en-US" smtClean="0"/>
              <a:t>12/13/2023</a:t>
            </a:fld>
            <a:endParaRPr lang="en-US"/>
          </a:p>
        </p:txBody>
      </p:sp>
      <p:sp>
        <p:nvSpPr>
          <p:cNvPr id="5" name="Footer Placeholder 4">
            <a:extLst>
              <a:ext uri="{FF2B5EF4-FFF2-40B4-BE49-F238E27FC236}">
                <a16:creationId xmlns:a16="http://schemas.microsoft.com/office/drawing/2014/main" id="{0F79EA91-10BD-4C3D-A50F-10B96858FE0D}"/>
              </a:ext>
            </a:extLst>
          </p:cNvPr>
          <p:cNvSpPr>
            <a:spLocks noGrp="1"/>
          </p:cNvSpPr>
          <p:nvPr>
            <p:ph type="ftr" sz="quarter" idx="11"/>
          </p:nvPr>
        </p:nvSpPr>
        <p:spPr/>
        <p:txBody>
          <a:bodyPr/>
          <a:lstStyle/>
          <a:p>
            <a:r>
              <a:rPr lang="en-US"/>
              <a:t>/39</a:t>
            </a:r>
          </a:p>
        </p:txBody>
      </p:sp>
      <p:sp>
        <p:nvSpPr>
          <p:cNvPr id="6" name="Slide Number Placeholder 5">
            <a:extLst>
              <a:ext uri="{FF2B5EF4-FFF2-40B4-BE49-F238E27FC236}">
                <a16:creationId xmlns:a16="http://schemas.microsoft.com/office/drawing/2014/main" id="{62029D5C-1134-46E5-A46D-1B8A28ECB3E8}"/>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63184600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FFFFFF"/>
        </a:solidFill>
        <a:effectLst/>
      </p:bgPr>
    </p:bg>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515301631"/>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9"/>
        <p:cNvGrpSpPr/>
        <p:nvPr/>
      </p:nvGrpSpPr>
      <p:grpSpPr>
        <a:xfrm>
          <a:off x="0" y="0"/>
          <a:ext cx="0" cy="0"/>
          <a:chOff x="0" y="0"/>
          <a:chExt cx="0" cy="0"/>
        </a:xfrm>
      </p:grpSpPr>
      <p:sp>
        <p:nvSpPr>
          <p:cNvPr id="30" name="Google Shape;3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32" name="Google Shape;32;p3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/39</a:t>
            </a:r>
            <a:endParaRPr/>
          </a:p>
        </p:txBody>
      </p:sp>
      <p:sp>
        <p:nvSpPr>
          <p:cNvPr id="34" name="Google Shape;34;p3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37376108"/>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5"/>
        <p:cNvGrpSpPr/>
        <p:nvPr/>
      </p:nvGrpSpPr>
      <p:grpSpPr>
        <a:xfrm>
          <a:off x="0" y="0"/>
          <a:ext cx="0" cy="0"/>
          <a:chOff x="0" y="0"/>
          <a:chExt cx="0" cy="0"/>
        </a:xfrm>
      </p:grpSpPr>
      <p:sp>
        <p:nvSpPr>
          <p:cNvPr id="36" name="Google Shape;36;p31"/>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1"/>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SzPts val="2400"/>
              <a:buNone/>
              <a:defRPr sz="2400">
                <a:solidFill>
                  <a:srgbClr val="8C8C9C"/>
                </a:solidFill>
              </a:defRPr>
            </a:lvl1pPr>
            <a:lvl2pPr marL="914377" lvl="1" indent="-228594" algn="l">
              <a:lnSpc>
                <a:spcPct val="90000"/>
              </a:lnSpc>
              <a:spcBef>
                <a:spcPts val="500"/>
              </a:spcBef>
              <a:spcAft>
                <a:spcPts val="0"/>
              </a:spcAft>
              <a:buSzPts val="2000"/>
              <a:buNone/>
              <a:defRPr sz="2000">
                <a:solidFill>
                  <a:srgbClr val="8C8C9C"/>
                </a:solidFill>
              </a:defRPr>
            </a:lvl2pPr>
            <a:lvl3pPr marL="1371566" lvl="2" indent="-228594" algn="l">
              <a:lnSpc>
                <a:spcPct val="90000"/>
              </a:lnSpc>
              <a:spcBef>
                <a:spcPts val="500"/>
              </a:spcBef>
              <a:spcAft>
                <a:spcPts val="0"/>
              </a:spcAft>
              <a:buSzPts val="1800"/>
              <a:buNone/>
              <a:defRPr sz="1800">
                <a:solidFill>
                  <a:srgbClr val="8C8C9C"/>
                </a:solidFill>
              </a:defRPr>
            </a:lvl3pPr>
            <a:lvl4pPr marL="1828754" lvl="3" indent="-228594" algn="l">
              <a:lnSpc>
                <a:spcPct val="90000"/>
              </a:lnSpc>
              <a:spcBef>
                <a:spcPts val="500"/>
              </a:spcBef>
              <a:spcAft>
                <a:spcPts val="0"/>
              </a:spcAft>
              <a:buSzPts val="1600"/>
              <a:buNone/>
              <a:defRPr sz="1600">
                <a:solidFill>
                  <a:srgbClr val="8C8C9C"/>
                </a:solidFill>
              </a:defRPr>
            </a:lvl4pPr>
            <a:lvl5pPr marL="2285943" lvl="4" indent="-228594" algn="l">
              <a:lnSpc>
                <a:spcPct val="90000"/>
              </a:lnSpc>
              <a:spcBef>
                <a:spcPts val="500"/>
              </a:spcBef>
              <a:spcAft>
                <a:spcPts val="0"/>
              </a:spcAft>
              <a:buSzPts val="1600"/>
              <a:buNone/>
              <a:defRPr sz="1600">
                <a:solidFill>
                  <a:srgbClr val="8C8C9C"/>
                </a:solidFill>
              </a:defRPr>
            </a:lvl5pPr>
            <a:lvl6pPr marL="2743131" lvl="5" indent="-228594" algn="l">
              <a:lnSpc>
                <a:spcPct val="90000"/>
              </a:lnSpc>
              <a:spcBef>
                <a:spcPts val="500"/>
              </a:spcBef>
              <a:spcAft>
                <a:spcPts val="0"/>
              </a:spcAft>
              <a:buClr>
                <a:srgbClr val="8C8C9C"/>
              </a:buClr>
              <a:buSzPts val="1600"/>
              <a:buNone/>
              <a:defRPr sz="1600">
                <a:solidFill>
                  <a:srgbClr val="8C8C9C"/>
                </a:solidFill>
              </a:defRPr>
            </a:lvl6pPr>
            <a:lvl7pPr marL="3200320" lvl="6" indent="-228594" algn="l">
              <a:lnSpc>
                <a:spcPct val="90000"/>
              </a:lnSpc>
              <a:spcBef>
                <a:spcPts val="500"/>
              </a:spcBef>
              <a:spcAft>
                <a:spcPts val="0"/>
              </a:spcAft>
              <a:buClr>
                <a:srgbClr val="8C8C9C"/>
              </a:buClr>
              <a:buSzPts val="1600"/>
              <a:buNone/>
              <a:defRPr sz="1600">
                <a:solidFill>
                  <a:srgbClr val="8C8C9C"/>
                </a:solidFill>
              </a:defRPr>
            </a:lvl7pPr>
            <a:lvl8pPr marL="3657509" lvl="7" indent="-228594" algn="l">
              <a:lnSpc>
                <a:spcPct val="90000"/>
              </a:lnSpc>
              <a:spcBef>
                <a:spcPts val="500"/>
              </a:spcBef>
              <a:spcAft>
                <a:spcPts val="0"/>
              </a:spcAft>
              <a:buClr>
                <a:srgbClr val="8C8C9C"/>
              </a:buClr>
              <a:buSzPts val="1600"/>
              <a:buNone/>
              <a:defRPr sz="1600">
                <a:solidFill>
                  <a:srgbClr val="8C8C9C"/>
                </a:solidFill>
              </a:defRPr>
            </a:lvl8pPr>
            <a:lvl9pPr marL="4114697" lvl="8" indent="-228594" algn="l">
              <a:lnSpc>
                <a:spcPct val="90000"/>
              </a:lnSpc>
              <a:spcBef>
                <a:spcPts val="500"/>
              </a:spcBef>
              <a:spcAft>
                <a:spcPts val="0"/>
              </a:spcAft>
              <a:buClr>
                <a:srgbClr val="8C8C9C"/>
              </a:buClr>
              <a:buSzPts val="1600"/>
              <a:buNone/>
              <a:defRPr sz="1600">
                <a:solidFill>
                  <a:srgbClr val="8C8C9C"/>
                </a:solidFill>
              </a:defRPr>
            </a:lvl9pPr>
          </a:lstStyle>
          <a:p>
            <a:endParaRPr/>
          </a:p>
        </p:txBody>
      </p:sp>
      <p:sp>
        <p:nvSpPr>
          <p:cNvPr id="38" name="Google Shape;38;p3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/39</a:t>
            </a:r>
            <a:endParaRPr/>
          </a:p>
        </p:txBody>
      </p:sp>
      <p:sp>
        <p:nvSpPr>
          <p:cNvPr id="40" name="Google Shape;40;p3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7701695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1"/>
        <p:cNvGrpSpPr/>
        <p:nvPr/>
      </p:nvGrpSpPr>
      <p:grpSpPr>
        <a:xfrm>
          <a:off x="0" y="0"/>
          <a:ext cx="0" cy="0"/>
          <a:chOff x="0" y="0"/>
          <a:chExt cx="0" cy="0"/>
        </a:xfrm>
      </p:grpSpPr>
      <p:sp>
        <p:nvSpPr>
          <p:cNvPr id="42" name="Google Shape;4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2"/>
          <p:cNvSpPr txBox="1">
            <a:spLocks noGrp="1"/>
          </p:cNvSpPr>
          <p:nvPr>
            <p:ph type="body" idx="1"/>
          </p:nvPr>
        </p:nvSpPr>
        <p:spPr>
          <a:xfrm>
            <a:off x="838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4" name="Google Shape;44;p32"/>
          <p:cNvSpPr txBox="1">
            <a:spLocks noGrp="1"/>
          </p:cNvSpPr>
          <p:nvPr>
            <p:ph type="body" idx="2"/>
          </p:nvPr>
        </p:nvSpPr>
        <p:spPr>
          <a:xfrm>
            <a:off x="6172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5" name="Google Shape;45;p3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/39</a:t>
            </a:r>
            <a:endParaRPr/>
          </a:p>
        </p:txBody>
      </p:sp>
      <p:sp>
        <p:nvSpPr>
          <p:cNvPr id="47" name="Google Shape;47;p3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81728903"/>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8"/>
        <p:cNvGrpSpPr/>
        <p:nvPr/>
      </p:nvGrpSpPr>
      <p:grpSpPr>
        <a:xfrm>
          <a:off x="0" y="0"/>
          <a:ext cx="0" cy="0"/>
          <a:chOff x="0" y="0"/>
          <a:chExt cx="0" cy="0"/>
        </a:xfrm>
      </p:grpSpPr>
      <p:sp>
        <p:nvSpPr>
          <p:cNvPr id="49" name="Google Shape;49;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3"/>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SzPts val="2400"/>
              <a:buNone/>
              <a:defRPr sz="2400" b="1"/>
            </a:lvl1pPr>
            <a:lvl2pPr marL="914377" lvl="1" indent="-228594" algn="l">
              <a:lnSpc>
                <a:spcPct val="90000"/>
              </a:lnSpc>
              <a:spcBef>
                <a:spcPts val="500"/>
              </a:spcBef>
              <a:spcAft>
                <a:spcPts val="0"/>
              </a:spcAft>
              <a:buSzPts val="2000"/>
              <a:buNone/>
              <a:defRPr sz="2000" b="1"/>
            </a:lvl2pPr>
            <a:lvl3pPr marL="1371566" lvl="2" indent="-228594" algn="l">
              <a:lnSpc>
                <a:spcPct val="90000"/>
              </a:lnSpc>
              <a:spcBef>
                <a:spcPts val="500"/>
              </a:spcBef>
              <a:spcAft>
                <a:spcPts val="0"/>
              </a:spcAft>
              <a:buSzPts val="1800"/>
              <a:buNone/>
              <a:defRPr sz="1800" b="1"/>
            </a:lvl3pPr>
            <a:lvl4pPr marL="1828754" lvl="3" indent="-228594" algn="l">
              <a:lnSpc>
                <a:spcPct val="90000"/>
              </a:lnSpc>
              <a:spcBef>
                <a:spcPts val="500"/>
              </a:spcBef>
              <a:spcAft>
                <a:spcPts val="0"/>
              </a:spcAft>
              <a:buSzPts val="1600"/>
              <a:buNone/>
              <a:defRPr sz="1600" b="1"/>
            </a:lvl4pPr>
            <a:lvl5pPr marL="2285943" lvl="4" indent="-228594" algn="l">
              <a:lnSpc>
                <a:spcPct val="90000"/>
              </a:lnSpc>
              <a:spcBef>
                <a:spcPts val="500"/>
              </a:spcBef>
              <a:spcAft>
                <a:spcPts val="0"/>
              </a:spcAft>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51" name="Google Shape;51;p33"/>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52" name="Google Shape;52;p33"/>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SzPts val="2400"/>
              <a:buNone/>
              <a:defRPr sz="2400" b="1"/>
            </a:lvl1pPr>
            <a:lvl2pPr marL="914377" lvl="1" indent="-228594" algn="l">
              <a:lnSpc>
                <a:spcPct val="90000"/>
              </a:lnSpc>
              <a:spcBef>
                <a:spcPts val="500"/>
              </a:spcBef>
              <a:spcAft>
                <a:spcPts val="0"/>
              </a:spcAft>
              <a:buSzPts val="2000"/>
              <a:buNone/>
              <a:defRPr sz="2000" b="1"/>
            </a:lvl2pPr>
            <a:lvl3pPr marL="1371566" lvl="2" indent="-228594" algn="l">
              <a:lnSpc>
                <a:spcPct val="90000"/>
              </a:lnSpc>
              <a:spcBef>
                <a:spcPts val="500"/>
              </a:spcBef>
              <a:spcAft>
                <a:spcPts val="0"/>
              </a:spcAft>
              <a:buSzPts val="1800"/>
              <a:buNone/>
              <a:defRPr sz="1800" b="1"/>
            </a:lvl3pPr>
            <a:lvl4pPr marL="1828754" lvl="3" indent="-228594" algn="l">
              <a:lnSpc>
                <a:spcPct val="90000"/>
              </a:lnSpc>
              <a:spcBef>
                <a:spcPts val="500"/>
              </a:spcBef>
              <a:spcAft>
                <a:spcPts val="0"/>
              </a:spcAft>
              <a:buSzPts val="1600"/>
              <a:buNone/>
              <a:defRPr sz="1600" b="1"/>
            </a:lvl4pPr>
            <a:lvl5pPr marL="2285943" lvl="4" indent="-228594" algn="l">
              <a:lnSpc>
                <a:spcPct val="90000"/>
              </a:lnSpc>
              <a:spcBef>
                <a:spcPts val="500"/>
              </a:spcBef>
              <a:spcAft>
                <a:spcPts val="0"/>
              </a:spcAft>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53" name="Google Shape;53;p33"/>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54" name="Google Shape;54;p3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/39</a:t>
            </a:r>
            <a:endParaRPr/>
          </a:p>
        </p:txBody>
      </p:sp>
      <p:sp>
        <p:nvSpPr>
          <p:cNvPr id="56" name="Google Shape;56;p3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21782297"/>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sp>
        <p:nvSpPr>
          <p:cNvPr id="58" name="Google Shape;5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/39</a:t>
            </a:r>
            <a:endParaRPr/>
          </a:p>
        </p:txBody>
      </p:sp>
      <p:sp>
        <p:nvSpPr>
          <p:cNvPr id="61" name="Google Shape;61;p3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5720935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2"/>
        <p:cNvGrpSpPr/>
        <p:nvPr/>
      </p:nvGrpSpPr>
      <p:grpSpPr>
        <a:xfrm>
          <a:off x="0" y="0"/>
          <a:ext cx="0" cy="0"/>
          <a:chOff x="0" y="0"/>
          <a:chExt cx="0" cy="0"/>
        </a:xfrm>
      </p:grpSpPr>
      <p:sp>
        <p:nvSpPr>
          <p:cNvPr id="63" name="Google Shape;63;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5"/>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89" lvl="0" indent="-431789" algn="l">
              <a:lnSpc>
                <a:spcPct val="90000"/>
              </a:lnSpc>
              <a:spcBef>
                <a:spcPts val="1000"/>
              </a:spcBef>
              <a:spcAft>
                <a:spcPts val="0"/>
              </a:spcAft>
              <a:buSzPts val="3200"/>
              <a:buChar char="▪"/>
              <a:defRPr sz="3200"/>
            </a:lvl1pPr>
            <a:lvl2pPr marL="914377" lvl="1" indent="-406390" algn="l">
              <a:lnSpc>
                <a:spcPct val="90000"/>
              </a:lnSpc>
              <a:spcBef>
                <a:spcPts val="500"/>
              </a:spcBef>
              <a:spcAft>
                <a:spcPts val="0"/>
              </a:spcAft>
              <a:buSzPts val="2800"/>
              <a:buChar char="▪"/>
              <a:defRPr sz="2800"/>
            </a:lvl2pPr>
            <a:lvl3pPr marL="1371566" lvl="2" indent="-380990" algn="l">
              <a:lnSpc>
                <a:spcPct val="90000"/>
              </a:lnSpc>
              <a:spcBef>
                <a:spcPts val="500"/>
              </a:spcBef>
              <a:spcAft>
                <a:spcPts val="0"/>
              </a:spcAft>
              <a:buSzPts val="2400"/>
              <a:buChar char="▪"/>
              <a:defRPr sz="2400"/>
            </a:lvl3pPr>
            <a:lvl4pPr marL="1828754" lvl="3" indent="-355591" algn="l">
              <a:lnSpc>
                <a:spcPct val="90000"/>
              </a:lnSpc>
              <a:spcBef>
                <a:spcPts val="500"/>
              </a:spcBef>
              <a:spcAft>
                <a:spcPts val="0"/>
              </a:spcAft>
              <a:buSzPts val="2000"/>
              <a:buChar char="▪"/>
              <a:defRPr sz="2000"/>
            </a:lvl4pPr>
            <a:lvl5pPr marL="2285943" lvl="4" indent="-355591" algn="l">
              <a:lnSpc>
                <a:spcPct val="90000"/>
              </a:lnSpc>
              <a:spcBef>
                <a:spcPts val="500"/>
              </a:spcBef>
              <a:spcAft>
                <a:spcPts val="0"/>
              </a:spcAft>
              <a:buSzPts val="2000"/>
              <a:buChar char="▪"/>
              <a:defRPr sz="2000"/>
            </a:lvl5pPr>
            <a:lvl6pPr marL="2743131" lvl="5" indent="-355591" algn="l">
              <a:lnSpc>
                <a:spcPct val="90000"/>
              </a:lnSpc>
              <a:spcBef>
                <a:spcPts val="500"/>
              </a:spcBef>
              <a:spcAft>
                <a:spcPts val="0"/>
              </a:spcAft>
              <a:buClr>
                <a:schemeClr val="dk1"/>
              </a:buClr>
              <a:buSzPts val="2000"/>
              <a:buChar char="•"/>
              <a:defRPr sz="2000"/>
            </a:lvl6pPr>
            <a:lvl7pPr marL="3200320" lvl="6" indent="-355591" algn="l">
              <a:lnSpc>
                <a:spcPct val="90000"/>
              </a:lnSpc>
              <a:spcBef>
                <a:spcPts val="500"/>
              </a:spcBef>
              <a:spcAft>
                <a:spcPts val="0"/>
              </a:spcAft>
              <a:buClr>
                <a:schemeClr val="dk1"/>
              </a:buClr>
              <a:buSzPts val="2000"/>
              <a:buChar char="•"/>
              <a:defRPr sz="2000"/>
            </a:lvl7pPr>
            <a:lvl8pPr marL="3657509" lvl="7" indent="-355591" algn="l">
              <a:lnSpc>
                <a:spcPct val="90000"/>
              </a:lnSpc>
              <a:spcBef>
                <a:spcPts val="500"/>
              </a:spcBef>
              <a:spcAft>
                <a:spcPts val="0"/>
              </a:spcAft>
              <a:buClr>
                <a:schemeClr val="dk1"/>
              </a:buClr>
              <a:buSzPts val="2000"/>
              <a:buChar char="•"/>
              <a:defRPr sz="2000"/>
            </a:lvl8pPr>
            <a:lvl9pPr marL="4114697" lvl="8" indent="-355591" algn="l">
              <a:lnSpc>
                <a:spcPct val="90000"/>
              </a:lnSpc>
              <a:spcBef>
                <a:spcPts val="500"/>
              </a:spcBef>
              <a:spcAft>
                <a:spcPts val="0"/>
              </a:spcAft>
              <a:buClr>
                <a:schemeClr val="dk1"/>
              </a:buClr>
              <a:buSzPts val="2000"/>
              <a:buChar char="•"/>
              <a:defRPr sz="2000"/>
            </a:lvl9pPr>
          </a:lstStyle>
          <a:p>
            <a:endParaRPr/>
          </a:p>
        </p:txBody>
      </p:sp>
      <p:sp>
        <p:nvSpPr>
          <p:cNvPr id="65" name="Google Shape;65;p35"/>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SzPts val="1600"/>
              <a:buNone/>
              <a:defRPr sz="1600"/>
            </a:lvl1pPr>
            <a:lvl2pPr marL="914377" lvl="1" indent="-228594" algn="l">
              <a:lnSpc>
                <a:spcPct val="90000"/>
              </a:lnSpc>
              <a:spcBef>
                <a:spcPts val="500"/>
              </a:spcBef>
              <a:spcAft>
                <a:spcPts val="0"/>
              </a:spcAft>
              <a:buSzPts val="1400"/>
              <a:buNone/>
              <a:defRPr sz="1400"/>
            </a:lvl2pPr>
            <a:lvl3pPr marL="1371566" lvl="2" indent="-228594" algn="l">
              <a:lnSpc>
                <a:spcPct val="90000"/>
              </a:lnSpc>
              <a:spcBef>
                <a:spcPts val="500"/>
              </a:spcBef>
              <a:spcAft>
                <a:spcPts val="0"/>
              </a:spcAft>
              <a:buSzPts val="1200"/>
              <a:buNone/>
              <a:defRPr sz="1200"/>
            </a:lvl3pPr>
            <a:lvl4pPr marL="1828754" lvl="3" indent="-228594" algn="l">
              <a:lnSpc>
                <a:spcPct val="90000"/>
              </a:lnSpc>
              <a:spcBef>
                <a:spcPts val="500"/>
              </a:spcBef>
              <a:spcAft>
                <a:spcPts val="0"/>
              </a:spcAft>
              <a:buSzPts val="1000"/>
              <a:buNone/>
              <a:defRPr sz="1000"/>
            </a:lvl4pPr>
            <a:lvl5pPr marL="2285943" lvl="4" indent="-228594" algn="l">
              <a:lnSpc>
                <a:spcPct val="90000"/>
              </a:lnSpc>
              <a:spcBef>
                <a:spcPts val="500"/>
              </a:spcBef>
              <a:spcAft>
                <a:spcPts val="0"/>
              </a:spcAft>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6" name="Google Shape;66;p3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/39</a:t>
            </a:r>
            <a:endParaRPr/>
          </a:p>
        </p:txBody>
      </p:sp>
      <p:sp>
        <p:nvSpPr>
          <p:cNvPr id="68" name="Google Shape;68;p3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7880960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9"/>
        <p:cNvGrpSpPr/>
        <p:nvPr/>
      </p:nvGrpSpPr>
      <p:grpSpPr>
        <a:xfrm>
          <a:off x="0" y="0"/>
          <a:ext cx="0" cy="0"/>
          <a:chOff x="0" y="0"/>
          <a:chExt cx="0" cy="0"/>
        </a:xfrm>
      </p:grpSpPr>
      <p:sp>
        <p:nvSpPr>
          <p:cNvPr id="70" name="Google Shape;70;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a:spLocks noGrp="1"/>
          </p:cNvSpPr>
          <p:nvPr>
            <p:ph type="pic" idx="2"/>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Noto Sans Symbols"/>
              <a:buNone/>
              <a:defRPr sz="3200" b="0" i="0" u="none" strike="noStrike" cap="none">
                <a:solidFill>
                  <a:schemeClr val="accent4"/>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Noto Sans Symbols"/>
              <a:buNone/>
              <a:defRPr sz="2800" b="0" i="0" u="none" strike="noStrike" cap="none">
                <a:solidFill>
                  <a:schemeClr val="accent4"/>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Noto Sans Symbols"/>
              <a:buNone/>
              <a:defRPr sz="2400" b="0" i="0" u="none" strike="noStrike" cap="none">
                <a:solidFill>
                  <a:schemeClr val="accent4"/>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Noto Sans Symbols"/>
              <a:buNone/>
              <a:defRPr sz="2000" b="0" i="0" u="none" strike="noStrike" cap="none">
                <a:solidFill>
                  <a:schemeClr val="accent4"/>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Noto Sans Symbols"/>
              <a:buNone/>
              <a:defRPr sz="2000" b="0" i="0" u="none" strike="noStrike" cap="none">
                <a:solidFill>
                  <a:schemeClr val="accent4"/>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2" name="Google Shape;72;p36"/>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SzPts val="1600"/>
              <a:buNone/>
              <a:defRPr sz="1600"/>
            </a:lvl1pPr>
            <a:lvl2pPr marL="914377" lvl="1" indent="-228594" algn="l">
              <a:lnSpc>
                <a:spcPct val="90000"/>
              </a:lnSpc>
              <a:spcBef>
                <a:spcPts val="500"/>
              </a:spcBef>
              <a:spcAft>
                <a:spcPts val="0"/>
              </a:spcAft>
              <a:buSzPts val="1400"/>
              <a:buNone/>
              <a:defRPr sz="1400"/>
            </a:lvl2pPr>
            <a:lvl3pPr marL="1371566" lvl="2" indent="-228594" algn="l">
              <a:lnSpc>
                <a:spcPct val="90000"/>
              </a:lnSpc>
              <a:spcBef>
                <a:spcPts val="500"/>
              </a:spcBef>
              <a:spcAft>
                <a:spcPts val="0"/>
              </a:spcAft>
              <a:buSzPts val="1200"/>
              <a:buNone/>
              <a:defRPr sz="1200"/>
            </a:lvl3pPr>
            <a:lvl4pPr marL="1828754" lvl="3" indent="-228594" algn="l">
              <a:lnSpc>
                <a:spcPct val="90000"/>
              </a:lnSpc>
              <a:spcBef>
                <a:spcPts val="500"/>
              </a:spcBef>
              <a:spcAft>
                <a:spcPts val="0"/>
              </a:spcAft>
              <a:buSzPts val="1000"/>
              <a:buNone/>
              <a:defRPr sz="1000"/>
            </a:lvl4pPr>
            <a:lvl5pPr marL="2285943" lvl="4" indent="-228594" algn="l">
              <a:lnSpc>
                <a:spcPct val="90000"/>
              </a:lnSpc>
              <a:spcBef>
                <a:spcPts val="500"/>
              </a:spcBef>
              <a:spcAft>
                <a:spcPts val="0"/>
              </a:spcAft>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73" name="Google Shape;73;p3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/39</a:t>
            </a:r>
            <a:endParaRPr/>
          </a:p>
        </p:txBody>
      </p:sp>
      <p:sp>
        <p:nvSpPr>
          <p:cNvPr id="75" name="Google Shape;75;p3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01206236"/>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6"/>
        <p:cNvGrpSpPr/>
        <p:nvPr/>
      </p:nvGrpSpPr>
      <p:grpSpPr>
        <a:xfrm>
          <a:off x="0" y="0"/>
          <a:ext cx="0" cy="0"/>
          <a:chOff x="0" y="0"/>
          <a:chExt cx="0" cy="0"/>
        </a:xfrm>
      </p:grpSpPr>
      <p:sp>
        <p:nvSpPr>
          <p:cNvPr id="77" name="Google Shape;7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7"/>
          <p:cNvSpPr txBox="1">
            <a:spLocks noGrp="1"/>
          </p:cNvSpPr>
          <p:nvPr>
            <p:ph type="body" idx="1"/>
          </p:nvPr>
        </p:nvSpPr>
        <p:spPr>
          <a:xfrm rot="5400000">
            <a:off x="3920331" y="-1256507"/>
            <a:ext cx="4351339" cy="105156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79" name="Google Shape;79;p3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/39</a:t>
            </a:r>
            <a:endParaRPr/>
          </a:p>
        </p:txBody>
      </p:sp>
      <p:sp>
        <p:nvSpPr>
          <p:cNvPr id="81" name="Google Shape;81;p3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329672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2"/>
        <p:cNvGrpSpPr/>
        <p:nvPr/>
      </p:nvGrpSpPr>
      <p:grpSpPr>
        <a:xfrm>
          <a:off x="0" y="0"/>
          <a:ext cx="0" cy="0"/>
          <a:chOff x="0" y="0"/>
          <a:chExt cx="0" cy="0"/>
        </a:xfrm>
      </p:grpSpPr>
      <p:sp>
        <p:nvSpPr>
          <p:cNvPr id="83" name="Google Shape;83;p38"/>
          <p:cNvSpPr txBox="1">
            <a:spLocks noGrp="1"/>
          </p:cNvSpPr>
          <p:nvPr>
            <p:ph type="title"/>
          </p:nvPr>
        </p:nvSpPr>
        <p:spPr>
          <a:xfrm rot="5400000">
            <a:off x="7133431" y="1956595"/>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8"/>
          <p:cNvSpPr txBox="1">
            <a:spLocks noGrp="1"/>
          </p:cNvSpPr>
          <p:nvPr>
            <p:ph type="body" idx="1"/>
          </p:nvPr>
        </p:nvSpPr>
        <p:spPr>
          <a:xfrm rot="5400000">
            <a:off x="1799431" y="-596106"/>
            <a:ext cx="5811839" cy="77343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/39</a:t>
            </a:r>
            <a:endParaRPr/>
          </a:p>
        </p:txBody>
      </p:sp>
      <p:sp>
        <p:nvSpPr>
          <p:cNvPr id="87" name="Google Shape;87;p3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1037098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8E5-DED7-4428-97B9-47B02F727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A469DF-4B3B-475E-BFC6-969182067B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CD5CB-4ED8-4B7F-9120-B9FF428B763A}"/>
              </a:ext>
            </a:extLst>
          </p:cNvPr>
          <p:cNvSpPr>
            <a:spLocks noGrp="1"/>
          </p:cNvSpPr>
          <p:nvPr>
            <p:ph type="dt" sz="half" idx="10"/>
          </p:nvPr>
        </p:nvSpPr>
        <p:spPr/>
        <p:txBody>
          <a:bodyPr/>
          <a:lstStyle/>
          <a:p>
            <a:fld id="{26B2205F-0083-4BD2-82F3-4E36243638D1}" type="datetimeFigureOut">
              <a:rPr lang="en-US" smtClean="0"/>
              <a:t>12/13/2023</a:t>
            </a:fld>
            <a:endParaRPr lang="en-US"/>
          </a:p>
        </p:txBody>
      </p:sp>
      <p:sp>
        <p:nvSpPr>
          <p:cNvPr id="5" name="Footer Placeholder 4">
            <a:extLst>
              <a:ext uri="{FF2B5EF4-FFF2-40B4-BE49-F238E27FC236}">
                <a16:creationId xmlns:a16="http://schemas.microsoft.com/office/drawing/2014/main" id="{020768AC-C5F6-4A16-9836-3997EE2ABE63}"/>
              </a:ext>
            </a:extLst>
          </p:cNvPr>
          <p:cNvSpPr>
            <a:spLocks noGrp="1"/>
          </p:cNvSpPr>
          <p:nvPr>
            <p:ph type="ftr" sz="quarter" idx="11"/>
          </p:nvPr>
        </p:nvSpPr>
        <p:spPr/>
        <p:txBody>
          <a:bodyPr/>
          <a:lstStyle/>
          <a:p>
            <a:r>
              <a:rPr lang="en-US"/>
              <a:t>/39</a:t>
            </a:r>
          </a:p>
        </p:txBody>
      </p:sp>
      <p:sp>
        <p:nvSpPr>
          <p:cNvPr id="6" name="Slide Number Placeholder 5">
            <a:extLst>
              <a:ext uri="{FF2B5EF4-FFF2-40B4-BE49-F238E27FC236}">
                <a16:creationId xmlns:a16="http://schemas.microsoft.com/office/drawing/2014/main" id="{DC2A58F5-0E53-48AB-AF66-2133D16A35B3}"/>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332438047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rder">
  <p:cSld name="Title and Bor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14500" y="419695"/>
            <a:ext cx="8762800" cy="384000"/>
          </a:xfrm>
          <a:prstGeom prst="rect">
            <a:avLst/>
          </a:prstGeom>
          <a:noFill/>
          <a:ln>
            <a:noFill/>
          </a:ln>
        </p:spPr>
        <p:txBody>
          <a:bodyPr spcFirstLastPara="1" wrap="square" lIns="0" tIns="0" rIns="0" bIns="0" anchor="b" anchorCtr="0"/>
          <a:lstStyle>
            <a:lvl1pPr lvl="0" algn="ctr" rtl="0">
              <a:lnSpc>
                <a:spcPct val="100000"/>
              </a:lnSpc>
              <a:spcBef>
                <a:spcPts val="0"/>
              </a:spcBef>
              <a:spcAft>
                <a:spcPts val="0"/>
              </a:spcAft>
              <a:buClr>
                <a:srgbClr val="24526E"/>
              </a:buClr>
              <a:buSzPts val="2300"/>
              <a:buFont typeface="Tahoma"/>
              <a:buNone/>
              <a:defRPr sz="3067">
                <a:solidFill>
                  <a:srgbClr val="24526E"/>
                </a:solidFill>
              </a:defRPr>
            </a:lvl1pPr>
            <a:lvl2pPr lvl="1" algn="ctr" rtl="0">
              <a:lnSpc>
                <a:spcPct val="100000"/>
              </a:lnSpc>
              <a:spcBef>
                <a:spcPts val="0"/>
              </a:spcBef>
              <a:spcAft>
                <a:spcPts val="0"/>
              </a:spcAft>
              <a:buClr>
                <a:schemeClr val="accent1"/>
              </a:buClr>
              <a:buSzPts val="1200"/>
              <a:buNone/>
              <a:defRPr/>
            </a:lvl2pPr>
            <a:lvl3pPr lvl="2" algn="ctr" rtl="0">
              <a:lnSpc>
                <a:spcPct val="100000"/>
              </a:lnSpc>
              <a:spcBef>
                <a:spcPts val="0"/>
              </a:spcBef>
              <a:spcAft>
                <a:spcPts val="0"/>
              </a:spcAft>
              <a:buClr>
                <a:schemeClr val="accent1"/>
              </a:buClr>
              <a:buSzPts val="1200"/>
              <a:buNone/>
              <a:defRPr/>
            </a:lvl3pPr>
            <a:lvl4pPr lvl="3" algn="ctr" rtl="0">
              <a:lnSpc>
                <a:spcPct val="100000"/>
              </a:lnSpc>
              <a:spcBef>
                <a:spcPts val="0"/>
              </a:spcBef>
              <a:spcAft>
                <a:spcPts val="0"/>
              </a:spcAft>
              <a:buClr>
                <a:schemeClr val="accent1"/>
              </a:buClr>
              <a:buSzPts val="1200"/>
              <a:buNone/>
              <a:defRPr/>
            </a:lvl4pPr>
            <a:lvl5pPr lvl="4" algn="ctr" rtl="0">
              <a:lnSpc>
                <a:spcPct val="100000"/>
              </a:lnSpc>
              <a:spcBef>
                <a:spcPts val="0"/>
              </a:spcBef>
              <a:spcAft>
                <a:spcPts val="0"/>
              </a:spcAft>
              <a:buClr>
                <a:schemeClr val="accent1"/>
              </a:buClr>
              <a:buSzPts val="1200"/>
              <a:buNone/>
              <a:defRPr/>
            </a:lvl5pPr>
            <a:lvl6pPr lvl="5" algn="ctr" rtl="0">
              <a:lnSpc>
                <a:spcPct val="100000"/>
              </a:lnSpc>
              <a:spcBef>
                <a:spcPts val="0"/>
              </a:spcBef>
              <a:spcAft>
                <a:spcPts val="0"/>
              </a:spcAft>
              <a:buClr>
                <a:schemeClr val="accent1"/>
              </a:buClr>
              <a:buSzPts val="1200"/>
              <a:buNone/>
              <a:defRPr/>
            </a:lvl6pPr>
            <a:lvl7pPr lvl="6" algn="ctr" rtl="0">
              <a:lnSpc>
                <a:spcPct val="100000"/>
              </a:lnSpc>
              <a:spcBef>
                <a:spcPts val="0"/>
              </a:spcBef>
              <a:spcAft>
                <a:spcPts val="0"/>
              </a:spcAft>
              <a:buClr>
                <a:schemeClr val="accent1"/>
              </a:buClr>
              <a:buSzPts val="1200"/>
              <a:buNone/>
              <a:defRPr/>
            </a:lvl7pPr>
            <a:lvl8pPr lvl="7" algn="ctr" rtl="0">
              <a:lnSpc>
                <a:spcPct val="100000"/>
              </a:lnSpc>
              <a:spcBef>
                <a:spcPts val="0"/>
              </a:spcBef>
              <a:spcAft>
                <a:spcPts val="0"/>
              </a:spcAft>
              <a:buClr>
                <a:schemeClr val="accent1"/>
              </a:buClr>
              <a:buSzPts val="1200"/>
              <a:buNone/>
              <a:defRPr/>
            </a:lvl8pPr>
            <a:lvl9pPr lvl="8" algn="ctr" rtl="0">
              <a:lnSpc>
                <a:spcPct val="100000"/>
              </a:lnSpc>
              <a:spcBef>
                <a:spcPts val="0"/>
              </a:spcBef>
              <a:spcAft>
                <a:spcPts val="0"/>
              </a:spcAft>
              <a:buClr>
                <a:schemeClr val="accent1"/>
              </a:buClr>
              <a:buSzPts val="1200"/>
              <a:buNone/>
              <a:defRPr/>
            </a:lvl9pPr>
          </a:lstStyle>
          <a:p>
            <a:endParaRPr/>
          </a:p>
        </p:txBody>
      </p:sp>
      <p:sp>
        <p:nvSpPr>
          <p:cNvPr id="67" name="Google Shape;67;p17"/>
          <p:cNvSpPr txBox="1">
            <a:spLocks noGrp="1"/>
          </p:cNvSpPr>
          <p:nvPr>
            <p:ph type="sldNum" idx="12"/>
          </p:nvPr>
        </p:nvSpPr>
        <p:spPr>
          <a:xfrm>
            <a:off x="10914496" y="7072312"/>
            <a:ext cx="653200" cy="4556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1pPr>
            <a:lvl2pPr marL="0" lvl="1"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2pPr>
            <a:lvl3pPr marL="0" lvl="2"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3pPr>
            <a:lvl4pPr marL="0" lvl="3"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4pPr>
            <a:lvl5pPr marL="0" lvl="4"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5pPr>
            <a:lvl6pPr marL="0" lvl="5"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6pPr>
            <a:lvl7pPr marL="0" lvl="6"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7pPr>
            <a:lvl8pPr marL="0" lvl="7"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8pPr>
            <a:lvl9pPr marL="0" lvl="8"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4376590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D01D0-9A64-4140-B9AC-DBA975A76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446020-E5BC-4A5C-8794-71B65B5D15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2733F9-D1BF-4873-AD83-C142C8A674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BFA3FC-42E3-43D6-A4DA-5AE07945AF42}"/>
              </a:ext>
            </a:extLst>
          </p:cNvPr>
          <p:cNvSpPr>
            <a:spLocks noGrp="1"/>
          </p:cNvSpPr>
          <p:nvPr>
            <p:ph type="dt" sz="half" idx="10"/>
          </p:nvPr>
        </p:nvSpPr>
        <p:spPr/>
        <p:txBody>
          <a:bodyPr/>
          <a:lstStyle/>
          <a:p>
            <a:fld id="{26B2205F-0083-4BD2-82F3-4E36243638D1}" type="datetimeFigureOut">
              <a:rPr lang="en-US" smtClean="0"/>
              <a:t>12/13/2023</a:t>
            </a:fld>
            <a:endParaRPr lang="en-US"/>
          </a:p>
        </p:txBody>
      </p:sp>
      <p:sp>
        <p:nvSpPr>
          <p:cNvPr id="6" name="Footer Placeholder 5">
            <a:extLst>
              <a:ext uri="{FF2B5EF4-FFF2-40B4-BE49-F238E27FC236}">
                <a16:creationId xmlns:a16="http://schemas.microsoft.com/office/drawing/2014/main" id="{1167A770-70FF-4D3D-8234-E5515C2C7044}"/>
              </a:ext>
            </a:extLst>
          </p:cNvPr>
          <p:cNvSpPr>
            <a:spLocks noGrp="1"/>
          </p:cNvSpPr>
          <p:nvPr>
            <p:ph type="ftr" sz="quarter" idx="11"/>
          </p:nvPr>
        </p:nvSpPr>
        <p:spPr/>
        <p:txBody>
          <a:bodyPr/>
          <a:lstStyle/>
          <a:p>
            <a:r>
              <a:rPr lang="en-US"/>
              <a:t>/39</a:t>
            </a:r>
          </a:p>
        </p:txBody>
      </p:sp>
      <p:sp>
        <p:nvSpPr>
          <p:cNvPr id="7" name="Slide Number Placeholder 6">
            <a:extLst>
              <a:ext uri="{FF2B5EF4-FFF2-40B4-BE49-F238E27FC236}">
                <a16:creationId xmlns:a16="http://schemas.microsoft.com/office/drawing/2014/main" id="{073C0C29-336A-4621-9A47-F1D237AC6F2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11065447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8523-CB65-4C90-BDF8-F1388E8440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836E83-6A52-4C70-8297-A8B2B766BF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399A5E-A120-401B-A724-A6B84A9A1A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B84C10-CA34-4A3C-9C09-02EB64873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8C82DE-C0FD-4617-A98B-090C59E61F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42B2D0-BF0F-4682-ADAF-51706A183076}"/>
              </a:ext>
            </a:extLst>
          </p:cNvPr>
          <p:cNvSpPr>
            <a:spLocks noGrp="1"/>
          </p:cNvSpPr>
          <p:nvPr>
            <p:ph type="dt" sz="half" idx="10"/>
          </p:nvPr>
        </p:nvSpPr>
        <p:spPr/>
        <p:txBody>
          <a:bodyPr/>
          <a:lstStyle/>
          <a:p>
            <a:fld id="{26B2205F-0083-4BD2-82F3-4E36243638D1}" type="datetimeFigureOut">
              <a:rPr lang="en-US" smtClean="0"/>
              <a:t>12/13/2023</a:t>
            </a:fld>
            <a:endParaRPr lang="en-US"/>
          </a:p>
        </p:txBody>
      </p:sp>
      <p:sp>
        <p:nvSpPr>
          <p:cNvPr id="8" name="Footer Placeholder 7">
            <a:extLst>
              <a:ext uri="{FF2B5EF4-FFF2-40B4-BE49-F238E27FC236}">
                <a16:creationId xmlns:a16="http://schemas.microsoft.com/office/drawing/2014/main" id="{C5F53B81-41CB-4DF0-8EC0-A1DD88815FA4}"/>
              </a:ext>
            </a:extLst>
          </p:cNvPr>
          <p:cNvSpPr>
            <a:spLocks noGrp="1"/>
          </p:cNvSpPr>
          <p:nvPr>
            <p:ph type="ftr" sz="quarter" idx="11"/>
          </p:nvPr>
        </p:nvSpPr>
        <p:spPr/>
        <p:txBody>
          <a:bodyPr/>
          <a:lstStyle/>
          <a:p>
            <a:r>
              <a:rPr lang="en-US"/>
              <a:t>/39</a:t>
            </a:r>
          </a:p>
        </p:txBody>
      </p:sp>
      <p:sp>
        <p:nvSpPr>
          <p:cNvPr id="9" name="Slide Number Placeholder 8">
            <a:extLst>
              <a:ext uri="{FF2B5EF4-FFF2-40B4-BE49-F238E27FC236}">
                <a16:creationId xmlns:a16="http://schemas.microsoft.com/office/drawing/2014/main" id="{AC297E16-B0B3-4FAC-B9E1-FCBD21267B5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398483145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AF19-63CE-433E-9BE8-A55D16AA3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53566D-12AA-4E69-B384-84034AEF1017}"/>
              </a:ext>
            </a:extLst>
          </p:cNvPr>
          <p:cNvSpPr>
            <a:spLocks noGrp="1"/>
          </p:cNvSpPr>
          <p:nvPr>
            <p:ph type="dt" sz="half" idx="10"/>
          </p:nvPr>
        </p:nvSpPr>
        <p:spPr/>
        <p:txBody>
          <a:bodyPr/>
          <a:lstStyle/>
          <a:p>
            <a:fld id="{26B2205F-0083-4BD2-82F3-4E36243638D1}" type="datetimeFigureOut">
              <a:rPr lang="en-US" smtClean="0"/>
              <a:t>12/13/2023</a:t>
            </a:fld>
            <a:endParaRPr lang="en-US"/>
          </a:p>
        </p:txBody>
      </p:sp>
      <p:sp>
        <p:nvSpPr>
          <p:cNvPr id="4" name="Footer Placeholder 3">
            <a:extLst>
              <a:ext uri="{FF2B5EF4-FFF2-40B4-BE49-F238E27FC236}">
                <a16:creationId xmlns:a16="http://schemas.microsoft.com/office/drawing/2014/main" id="{83E13776-9441-4FC0-BA0A-A27731AF4482}"/>
              </a:ext>
            </a:extLst>
          </p:cNvPr>
          <p:cNvSpPr>
            <a:spLocks noGrp="1"/>
          </p:cNvSpPr>
          <p:nvPr>
            <p:ph type="ftr" sz="quarter" idx="11"/>
          </p:nvPr>
        </p:nvSpPr>
        <p:spPr/>
        <p:txBody>
          <a:bodyPr/>
          <a:lstStyle/>
          <a:p>
            <a:r>
              <a:rPr lang="en-US"/>
              <a:t>/39</a:t>
            </a:r>
          </a:p>
        </p:txBody>
      </p:sp>
      <p:sp>
        <p:nvSpPr>
          <p:cNvPr id="5" name="Slide Number Placeholder 4">
            <a:extLst>
              <a:ext uri="{FF2B5EF4-FFF2-40B4-BE49-F238E27FC236}">
                <a16:creationId xmlns:a16="http://schemas.microsoft.com/office/drawing/2014/main" id="{3950A7F6-E5C1-4CFC-BD4F-8DD8CA9A0690}"/>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24769222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1D2921-F36A-4556-BF8D-C0AF417C281A}"/>
              </a:ext>
            </a:extLst>
          </p:cNvPr>
          <p:cNvSpPr>
            <a:spLocks noGrp="1"/>
          </p:cNvSpPr>
          <p:nvPr>
            <p:ph type="dt" sz="half" idx="10"/>
          </p:nvPr>
        </p:nvSpPr>
        <p:spPr/>
        <p:txBody>
          <a:bodyPr/>
          <a:lstStyle/>
          <a:p>
            <a:fld id="{26B2205F-0083-4BD2-82F3-4E36243638D1}" type="datetimeFigureOut">
              <a:rPr lang="en-US" smtClean="0"/>
              <a:t>12/13/2023</a:t>
            </a:fld>
            <a:endParaRPr lang="en-US"/>
          </a:p>
        </p:txBody>
      </p:sp>
      <p:sp>
        <p:nvSpPr>
          <p:cNvPr id="3" name="Footer Placeholder 2">
            <a:extLst>
              <a:ext uri="{FF2B5EF4-FFF2-40B4-BE49-F238E27FC236}">
                <a16:creationId xmlns:a16="http://schemas.microsoft.com/office/drawing/2014/main" id="{E6542241-8581-40D0-8B97-3CAF74A50B24}"/>
              </a:ext>
            </a:extLst>
          </p:cNvPr>
          <p:cNvSpPr>
            <a:spLocks noGrp="1"/>
          </p:cNvSpPr>
          <p:nvPr>
            <p:ph type="ftr" sz="quarter" idx="11"/>
          </p:nvPr>
        </p:nvSpPr>
        <p:spPr/>
        <p:txBody>
          <a:bodyPr/>
          <a:lstStyle/>
          <a:p>
            <a:r>
              <a:rPr lang="en-US"/>
              <a:t>/39</a:t>
            </a:r>
          </a:p>
        </p:txBody>
      </p:sp>
      <p:sp>
        <p:nvSpPr>
          <p:cNvPr id="4" name="Slide Number Placeholder 3">
            <a:extLst>
              <a:ext uri="{FF2B5EF4-FFF2-40B4-BE49-F238E27FC236}">
                <a16:creationId xmlns:a16="http://schemas.microsoft.com/office/drawing/2014/main" id="{8997AE17-1CC4-428C-AE48-40A65CD7FFC1}"/>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32963628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BCF1-6EA0-47B7-A4AE-3A897C042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EEC891-AFA0-4D12-B5EB-5139859A64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54514A-E45A-43D5-B305-A1C3ED59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61C93-59DA-4DCA-A1F5-7F92235C07B8}"/>
              </a:ext>
            </a:extLst>
          </p:cNvPr>
          <p:cNvSpPr>
            <a:spLocks noGrp="1"/>
          </p:cNvSpPr>
          <p:nvPr>
            <p:ph type="dt" sz="half" idx="10"/>
          </p:nvPr>
        </p:nvSpPr>
        <p:spPr/>
        <p:txBody>
          <a:bodyPr/>
          <a:lstStyle/>
          <a:p>
            <a:fld id="{26B2205F-0083-4BD2-82F3-4E36243638D1}" type="datetimeFigureOut">
              <a:rPr lang="en-US" smtClean="0"/>
              <a:t>12/13/2023</a:t>
            </a:fld>
            <a:endParaRPr lang="en-US"/>
          </a:p>
        </p:txBody>
      </p:sp>
      <p:sp>
        <p:nvSpPr>
          <p:cNvPr id="6" name="Footer Placeholder 5">
            <a:extLst>
              <a:ext uri="{FF2B5EF4-FFF2-40B4-BE49-F238E27FC236}">
                <a16:creationId xmlns:a16="http://schemas.microsoft.com/office/drawing/2014/main" id="{D5E97653-305E-4F0F-B9CC-03B426761B9D}"/>
              </a:ext>
            </a:extLst>
          </p:cNvPr>
          <p:cNvSpPr>
            <a:spLocks noGrp="1"/>
          </p:cNvSpPr>
          <p:nvPr>
            <p:ph type="ftr" sz="quarter" idx="11"/>
          </p:nvPr>
        </p:nvSpPr>
        <p:spPr/>
        <p:txBody>
          <a:bodyPr/>
          <a:lstStyle/>
          <a:p>
            <a:r>
              <a:rPr lang="en-US"/>
              <a:t>/39</a:t>
            </a:r>
          </a:p>
        </p:txBody>
      </p:sp>
      <p:sp>
        <p:nvSpPr>
          <p:cNvPr id="7" name="Slide Number Placeholder 6">
            <a:extLst>
              <a:ext uri="{FF2B5EF4-FFF2-40B4-BE49-F238E27FC236}">
                <a16:creationId xmlns:a16="http://schemas.microsoft.com/office/drawing/2014/main" id="{C4CE9952-15C9-453F-A4A2-7B4032CB165C}"/>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65192681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C104C-02BC-41A2-8FC8-9CE98A2D0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5F7B5D-EEC8-431A-A16D-B744EDE78D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B56F1E-02AA-42FE-861B-1B141E20A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09F8F8-2495-4EE8-ACE5-BCD565BA4DF6}"/>
              </a:ext>
            </a:extLst>
          </p:cNvPr>
          <p:cNvSpPr>
            <a:spLocks noGrp="1"/>
          </p:cNvSpPr>
          <p:nvPr>
            <p:ph type="dt" sz="half" idx="10"/>
          </p:nvPr>
        </p:nvSpPr>
        <p:spPr/>
        <p:txBody>
          <a:bodyPr/>
          <a:lstStyle/>
          <a:p>
            <a:fld id="{26B2205F-0083-4BD2-82F3-4E36243638D1}" type="datetimeFigureOut">
              <a:rPr lang="en-US" smtClean="0"/>
              <a:t>12/13/2023</a:t>
            </a:fld>
            <a:endParaRPr lang="en-US"/>
          </a:p>
        </p:txBody>
      </p:sp>
      <p:sp>
        <p:nvSpPr>
          <p:cNvPr id="6" name="Footer Placeholder 5">
            <a:extLst>
              <a:ext uri="{FF2B5EF4-FFF2-40B4-BE49-F238E27FC236}">
                <a16:creationId xmlns:a16="http://schemas.microsoft.com/office/drawing/2014/main" id="{3C1D9EEB-847C-4261-8029-8BAA773B9FBB}"/>
              </a:ext>
            </a:extLst>
          </p:cNvPr>
          <p:cNvSpPr>
            <a:spLocks noGrp="1"/>
          </p:cNvSpPr>
          <p:nvPr>
            <p:ph type="ftr" sz="quarter" idx="11"/>
          </p:nvPr>
        </p:nvSpPr>
        <p:spPr/>
        <p:txBody>
          <a:bodyPr/>
          <a:lstStyle/>
          <a:p>
            <a:r>
              <a:rPr lang="en-US"/>
              <a:t>/39</a:t>
            </a:r>
          </a:p>
        </p:txBody>
      </p:sp>
      <p:sp>
        <p:nvSpPr>
          <p:cNvPr id="7" name="Slide Number Placeholder 6">
            <a:extLst>
              <a:ext uri="{FF2B5EF4-FFF2-40B4-BE49-F238E27FC236}">
                <a16:creationId xmlns:a16="http://schemas.microsoft.com/office/drawing/2014/main" id="{A23E4E79-B8DD-4017-9C2C-2232371A07A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6745541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47ACF1-AB99-4492-9490-ACC879D75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E5A3-EA2D-40F5-A0BA-11A1040E4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BF204-0DDF-4193-B01A-79AEF11189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2205F-0083-4BD2-82F3-4E36243638D1}" type="datetimeFigureOut">
              <a:rPr lang="en-US" smtClean="0"/>
              <a:t>12/13/2023</a:t>
            </a:fld>
            <a:endParaRPr lang="en-US"/>
          </a:p>
        </p:txBody>
      </p:sp>
      <p:sp>
        <p:nvSpPr>
          <p:cNvPr id="5" name="Footer Placeholder 4">
            <a:extLst>
              <a:ext uri="{FF2B5EF4-FFF2-40B4-BE49-F238E27FC236}">
                <a16:creationId xmlns:a16="http://schemas.microsoft.com/office/drawing/2014/main" id="{2353072D-6F48-42CA-8A79-775343236C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/39</a:t>
            </a:r>
          </a:p>
        </p:txBody>
      </p:sp>
      <p:sp>
        <p:nvSpPr>
          <p:cNvPr id="6" name="Slide Number Placeholder 5">
            <a:extLst>
              <a:ext uri="{FF2B5EF4-FFF2-40B4-BE49-F238E27FC236}">
                <a16:creationId xmlns:a16="http://schemas.microsoft.com/office/drawing/2014/main" id="{32A7C96F-3A8E-4931-8C38-E7DB77B3E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52AE2-6499-47C6-B239-D02F9505CDF8}" type="slidenum">
              <a:rPr lang="en-US" smtClean="0"/>
              <a:t>‹#›</a:t>
            </a:fld>
            <a:endParaRPr lang="en-US"/>
          </a:p>
        </p:txBody>
      </p:sp>
    </p:spTree>
    <p:extLst>
      <p:ext uri="{BB962C8B-B14F-4D97-AF65-F5344CB8AC3E}">
        <p14:creationId xmlns:p14="http://schemas.microsoft.com/office/powerpoint/2010/main" val="3118382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78" r:id="rId16"/>
    <p:sldLayoutId id="2147483679" r:id="rId17"/>
    <p:sldLayoutId id="2147483680"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Noto Sans Symbols"/>
              <a:buChar char="▪"/>
              <a:defRPr sz="2800" b="0" i="0" u="none" strike="noStrike" cap="none">
                <a:solidFill>
                  <a:schemeClr val="accent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accent4"/>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accent4"/>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accent4"/>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accent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C8C9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2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C8C9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r>
              <a:rPr lang="en-US"/>
              <a:t>/39</a:t>
            </a:r>
            <a:endParaRPr/>
          </a:p>
        </p:txBody>
      </p:sp>
      <p:sp>
        <p:nvSpPr>
          <p:cNvPr id="14" name="Google Shape;14;p2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pic>
        <p:nvPicPr>
          <p:cNvPr id="15" name="Google Shape;15;p22"/>
          <p:cNvPicPr preferRelativeResize="0"/>
          <p:nvPr/>
        </p:nvPicPr>
        <p:blipFill rotWithShape="1">
          <a:blip r:embed="rId14">
            <a:alphaModFix/>
          </a:blip>
          <a:srcRect/>
          <a:stretch/>
        </p:blipFill>
        <p:spPr>
          <a:xfrm>
            <a:off x="97201" y="5558400"/>
            <a:ext cx="2352675" cy="1213485"/>
          </a:xfrm>
          <a:prstGeom prst="rect">
            <a:avLst/>
          </a:prstGeom>
          <a:noFill/>
          <a:ln>
            <a:noFill/>
          </a:ln>
        </p:spPr>
      </p:pic>
    </p:spTree>
    <p:extLst>
      <p:ext uri="{BB962C8B-B14F-4D97-AF65-F5344CB8AC3E}">
        <p14:creationId xmlns:p14="http://schemas.microsoft.com/office/powerpoint/2010/main" val="3863289165"/>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657">
          <p15:clr>
            <a:srgbClr val="F26B43"/>
          </p15:clr>
        </p15:guide>
        <p15:guide id="4" orient="horz" pos="3997">
          <p15:clr>
            <a:srgbClr val="F26B43"/>
          </p15:clr>
        </p15:guide>
        <p15:guide id="5" orient="horz" pos="4156">
          <p15:clr>
            <a:srgbClr val="F26B43"/>
          </p15:clr>
        </p15:guide>
        <p15:guide id="6" pos="166">
          <p15:clr>
            <a:srgbClr val="F26B43"/>
          </p15:clr>
        </p15:guide>
        <p15:guide id="7" pos="778">
          <p15:clr>
            <a:srgbClr val="F26B43"/>
          </p15:clr>
        </p15:guide>
        <p15:guide id="8" pos="1504">
          <p15:clr>
            <a:srgbClr val="F26B43"/>
          </p15:clr>
        </p15:guide>
        <p15:guide id="9" orient="horz" pos="406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gif"/><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github.com/SasView" TargetMode="External"/><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www.sasview.org/" TargetMode="External"/><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www.sasview.org/" TargetMode="External"/><Relationship Id="rId5" Type="http://schemas.openxmlformats.org/officeDocument/2006/relationships/hyperlink" Target="http://github.com/SasView" TargetMode="Externa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hyperlink" Target="http://www.sasview.org/"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gif"/><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01.png"/><Relationship Id="rId12" Type="http://schemas.openxmlformats.org/officeDocument/2006/relationships/customXml" Target="../ink/ink6.xml"/><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customXml" Target="../ink/ink3.xml"/><Relationship Id="rId11" Type="http://schemas.openxmlformats.org/officeDocument/2006/relationships/image" Target="../media/image127.png"/><Relationship Id="rId5" Type="http://schemas.openxmlformats.org/officeDocument/2006/relationships/image" Target="../media/image6.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110.png"/><Relationship Id="rId14" Type="http://schemas.openxmlformats.org/officeDocument/2006/relationships/customXml" Target="../ink/ink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hyperlink" Target="mailto:help@sasview.org"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hyperlink" Target="https://e-learning.pan-training.eu/course/view.php?id=52"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JPG"/><Relationship Id="rId1" Type="http://schemas.openxmlformats.org/officeDocument/2006/relationships/slideLayout" Target="../slideLayouts/slideLayout15.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83.jpg"/><Relationship Id="rId5" Type="http://schemas.openxmlformats.org/officeDocument/2006/relationships/image" Target="../media/image27.jpg"/><Relationship Id="rId4" Type="http://schemas.openxmlformats.org/officeDocument/2006/relationships/image" Target="../media/image82.jp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46"/>
        <p:cNvGrpSpPr/>
        <p:nvPr/>
      </p:nvGrpSpPr>
      <p:grpSpPr>
        <a:xfrm>
          <a:off x="0" y="0"/>
          <a:ext cx="0" cy="0"/>
          <a:chOff x="0" y="0"/>
          <a:chExt cx="0" cy="0"/>
        </a:xfrm>
      </p:grpSpPr>
      <p:sp>
        <p:nvSpPr>
          <p:cNvPr id="2" name="Shape 147">
            <a:extLst>
              <a:ext uri="{FF2B5EF4-FFF2-40B4-BE49-F238E27FC236}">
                <a16:creationId xmlns:a16="http://schemas.microsoft.com/office/drawing/2014/main" id="{B210CC1D-A267-49A6-A4FB-C9A444AD4CA6}"/>
              </a:ext>
            </a:extLst>
          </p:cNvPr>
          <p:cNvSpPr txBox="1">
            <a:spLocks/>
          </p:cNvSpPr>
          <p:nvPr/>
        </p:nvSpPr>
        <p:spPr>
          <a:xfrm>
            <a:off x="72887" y="2398642"/>
            <a:ext cx="12046226" cy="1295401"/>
          </a:xfrm>
          <a:prstGeom prst="rect">
            <a:avLst/>
          </a:prstGeom>
          <a:noFill/>
          <a:ln>
            <a:noFill/>
          </a:ln>
        </p:spPr>
        <p:txBody>
          <a:bodyPr spcFirstLastPara="1" wrap="square" lIns="121900" tIns="121900" rIns="121900" bIns="121900"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9pPr>
          </a:lstStyle>
          <a:p>
            <a:pPr defTabSz="1219170">
              <a:buClr>
                <a:srgbClr val="2E2C61"/>
              </a:buClr>
            </a:pPr>
            <a:endParaRPr lang="en-US" sz="3200" b="1" kern="0"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defTabSz="1219170">
              <a:buClr>
                <a:srgbClr val="2E2C61"/>
              </a:buClr>
            </a:pPr>
            <a:r>
              <a:rPr lang="en-US" sz="3200" b="1" kern="0" dirty="0">
                <a:solidFill>
                  <a:srgbClr val="C00000"/>
                </a:solidFill>
                <a:latin typeface="Tahoma" panose="020B0604030504040204" pitchFamily="34" charset="0"/>
                <a:ea typeface="Tahoma" panose="020B0604030504040204" pitchFamily="34" charset="0"/>
                <a:cs typeface="Tahoma" panose="020B0604030504040204" pitchFamily="34" charset="0"/>
              </a:rPr>
              <a:t>Addressing the Resource Problem Through Community</a:t>
            </a:r>
          </a:p>
          <a:p>
            <a:pPr defTabSz="1219170">
              <a:buClr>
                <a:srgbClr val="2E2C61"/>
              </a:buClr>
            </a:pPr>
            <a:endParaRPr lang="en-US" sz="3200" b="1" kern="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9"/>
          <p:cNvSpPr txBox="1">
            <a:spLocks noGrp="1"/>
          </p:cNvSpPr>
          <p:nvPr>
            <p:ph type="ctrTitle"/>
          </p:nvPr>
        </p:nvSpPr>
        <p:spPr>
          <a:xfrm>
            <a:off x="1835699" y="2015324"/>
            <a:ext cx="8520600" cy="991025"/>
          </a:xfrm>
          <a:prstGeom prst="rect">
            <a:avLst/>
          </a:prstGeom>
        </p:spPr>
        <p:txBody>
          <a:bodyPr spcFirstLastPara="1" vert="horz" wrap="square" lIns="91425" tIns="91425" rIns="91425" bIns="91425" rtlCol="0" anchor="b" anchorCtr="0">
            <a:noAutofit/>
          </a:bodyPr>
          <a:lstStyle/>
          <a:p>
            <a:r>
              <a:rPr lang="en" dirty="0"/>
              <a:t>The SasView Aproach</a:t>
            </a:r>
            <a:endParaRPr dirty="0"/>
          </a:p>
        </p:txBody>
      </p:sp>
      <p:pic>
        <p:nvPicPr>
          <p:cNvPr id="118" name="Google Shape;118;p29"/>
          <p:cNvPicPr preferRelativeResize="0"/>
          <p:nvPr/>
        </p:nvPicPr>
        <p:blipFill rotWithShape="1">
          <a:blip r:embed="rId3">
            <a:alphaModFix/>
          </a:blip>
          <a:srcRect/>
          <a:stretch/>
        </p:blipFill>
        <p:spPr>
          <a:xfrm>
            <a:off x="1951343" y="5855527"/>
            <a:ext cx="3734779" cy="746957"/>
          </a:xfrm>
          <a:prstGeom prst="rect">
            <a:avLst/>
          </a:prstGeom>
          <a:noFill/>
          <a:ln>
            <a:noFill/>
          </a:ln>
        </p:spPr>
      </p:pic>
      <p:pic>
        <p:nvPicPr>
          <p:cNvPr id="119" name="Google Shape;119;p29"/>
          <p:cNvPicPr preferRelativeResize="0"/>
          <p:nvPr/>
        </p:nvPicPr>
        <p:blipFill rotWithShape="1">
          <a:blip r:embed="rId4">
            <a:alphaModFix/>
          </a:blip>
          <a:srcRect/>
          <a:stretch/>
        </p:blipFill>
        <p:spPr>
          <a:xfrm>
            <a:off x="5035348" y="5961821"/>
            <a:ext cx="2987861" cy="640663"/>
          </a:xfrm>
          <a:prstGeom prst="rect">
            <a:avLst/>
          </a:prstGeom>
          <a:noFill/>
          <a:ln>
            <a:noFill/>
          </a:ln>
        </p:spPr>
      </p:pic>
      <p:pic>
        <p:nvPicPr>
          <p:cNvPr id="120" name="Google Shape;120;p29"/>
          <p:cNvPicPr preferRelativeResize="0"/>
          <p:nvPr/>
        </p:nvPicPr>
        <p:blipFill rotWithShape="1">
          <a:blip r:embed="rId5">
            <a:alphaModFix/>
          </a:blip>
          <a:srcRect/>
          <a:stretch/>
        </p:blipFill>
        <p:spPr>
          <a:xfrm>
            <a:off x="677614" y="300412"/>
            <a:ext cx="1847853" cy="991025"/>
          </a:xfrm>
          <a:prstGeom prst="rect">
            <a:avLst/>
          </a:prstGeom>
          <a:noFill/>
          <a:ln>
            <a:noFill/>
          </a:ln>
        </p:spPr>
      </p:pic>
      <p:pic>
        <p:nvPicPr>
          <p:cNvPr id="121" name="Google Shape;121;p29"/>
          <p:cNvPicPr preferRelativeResize="0"/>
          <p:nvPr/>
        </p:nvPicPr>
        <p:blipFill rotWithShape="1">
          <a:blip r:embed="rId6">
            <a:alphaModFix/>
          </a:blip>
          <a:srcRect/>
          <a:stretch/>
        </p:blipFill>
        <p:spPr>
          <a:xfrm>
            <a:off x="3366979" y="300423"/>
            <a:ext cx="1025877" cy="973651"/>
          </a:xfrm>
          <a:prstGeom prst="rect">
            <a:avLst/>
          </a:prstGeom>
          <a:noFill/>
          <a:ln>
            <a:noFill/>
          </a:ln>
        </p:spPr>
      </p:pic>
      <p:pic>
        <p:nvPicPr>
          <p:cNvPr id="122" name="Google Shape;122;p29"/>
          <p:cNvPicPr preferRelativeResize="0"/>
          <p:nvPr/>
        </p:nvPicPr>
        <p:blipFill rotWithShape="1">
          <a:blip r:embed="rId7">
            <a:alphaModFix/>
          </a:blip>
          <a:srcRect/>
          <a:stretch/>
        </p:blipFill>
        <p:spPr>
          <a:xfrm>
            <a:off x="4824326" y="100836"/>
            <a:ext cx="2254513" cy="1390169"/>
          </a:xfrm>
          <a:prstGeom prst="rect">
            <a:avLst/>
          </a:prstGeom>
          <a:noFill/>
          <a:ln>
            <a:noFill/>
          </a:ln>
        </p:spPr>
      </p:pic>
      <p:pic>
        <p:nvPicPr>
          <p:cNvPr id="123" name="Google Shape;123;p29"/>
          <p:cNvPicPr preferRelativeResize="0"/>
          <p:nvPr/>
        </p:nvPicPr>
        <p:blipFill rotWithShape="1">
          <a:blip r:embed="rId8">
            <a:alphaModFix/>
          </a:blip>
          <a:srcRect/>
          <a:stretch/>
        </p:blipFill>
        <p:spPr>
          <a:xfrm>
            <a:off x="8551198" y="5862077"/>
            <a:ext cx="1453903" cy="733865"/>
          </a:xfrm>
          <a:prstGeom prst="rect">
            <a:avLst/>
          </a:prstGeom>
          <a:noFill/>
          <a:ln>
            <a:noFill/>
          </a:ln>
        </p:spPr>
      </p:pic>
      <p:pic>
        <p:nvPicPr>
          <p:cNvPr id="124" name="Google Shape;124;p29"/>
          <p:cNvPicPr preferRelativeResize="0"/>
          <p:nvPr/>
        </p:nvPicPr>
        <p:blipFill rotWithShape="1">
          <a:blip r:embed="rId9">
            <a:alphaModFix/>
          </a:blip>
          <a:srcRect/>
          <a:stretch/>
        </p:blipFill>
        <p:spPr>
          <a:xfrm>
            <a:off x="7173899" y="575849"/>
            <a:ext cx="1498151" cy="431491"/>
          </a:xfrm>
          <a:prstGeom prst="rect">
            <a:avLst/>
          </a:prstGeom>
          <a:noFill/>
          <a:ln>
            <a:noFill/>
          </a:ln>
        </p:spPr>
      </p:pic>
      <p:pic>
        <p:nvPicPr>
          <p:cNvPr id="125" name="Google Shape;125;p29"/>
          <p:cNvPicPr preferRelativeResize="0"/>
          <p:nvPr/>
        </p:nvPicPr>
        <p:blipFill rotWithShape="1">
          <a:blip r:embed="rId10">
            <a:alphaModFix/>
          </a:blip>
          <a:srcRect/>
          <a:stretch/>
        </p:blipFill>
        <p:spPr>
          <a:xfrm>
            <a:off x="542277" y="5961821"/>
            <a:ext cx="844865" cy="591407"/>
          </a:xfrm>
          <a:prstGeom prst="rect">
            <a:avLst/>
          </a:prstGeom>
          <a:noFill/>
          <a:ln>
            <a:noFill/>
          </a:ln>
        </p:spPr>
      </p:pic>
      <p:pic>
        <p:nvPicPr>
          <p:cNvPr id="126" name="Google Shape;126;p29"/>
          <p:cNvPicPr preferRelativeResize="0"/>
          <p:nvPr/>
        </p:nvPicPr>
        <p:blipFill rotWithShape="1">
          <a:blip r:embed="rId11">
            <a:alphaModFix/>
          </a:blip>
          <a:srcRect/>
          <a:stretch/>
        </p:blipFill>
        <p:spPr>
          <a:xfrm>
            <a:off x="9909302" y="575849"/>
            <a:ext cx="1558847" cy="440151"/>
          </a:xfrm>
          <a:prstGeom prst="rect">
            <a:avLst/>
          </a:prstGeom>
          <a:noFill/>
          <a:ln>
            <a:noFill/>
          </a:ln>
        </p:spPr>
      </p:pic>
      <p:pic>
        <p:nvPicPr>
          <p:cNvPr id="127" name="Google Shape;127;p29"/>
          <p:cNvPicPr preferRelativeResize="0"/>
          <p:nvPr/>
        </p:nvPicPr>
        <p:blipFill rotWithShape="1">
          <a:blip r:embed="rId12">
            <a:alphaModFix/>
          </a:blip>
          <a:srcRect/>
          <a:stretch/>
        </p:blipFill>
        <p:spPr>
          <a:xfrm>
            <a:off x="10533090" y="5809884"/>
            <a:ext cx="1055081" cy="743353"/>
          </a:xfrm>
          <a:prstGeom prst="rect">
            <a:avLst/>
          </a:prstGeom>
          <a:noFill/>
          <a:ln>
            <a:noFill/>
          </a:ln>
        </p:spPr>
      </p:pic>
      <p:sp>
        <p:nvSpPr>
          <p:cNvPr id="14" name="Shape 147">
            <a:extLst>
              <a:ext uri="{FF2B5EF4-FFF2-40B4-BE49-F238E27FC236}">
                <a16:creationId xmlns:a16="http://schemas.microsoft.com/office/drawing/2014/main" id="{464F7A35-A233-4696-B255-EF6F403F9427}"/>
              </a:ext>
            </a:extLst>
          </p:cNvPr>
          <p:cNvSpPr txBox="1">
            <a:spLocks/>
          </p:cNvSpPr>
          <p:nvPr/>
        </p:nvSpPr>
        <p:spPr>
          <a:xfrm>
            <a:off x="573053" y="3454799"/>
            <a:ext cx="11045893" cy="2014897"/>
          </a:xfrm>
          <a:prstGeom prst="rect">
            <a:avLst/>
          </a:prstGeom>
          <a:noFill/>
          <a:ln>
            <a:noFill/>
          </a:ln>
        </p:spPr>
        <p:txBody>
          <a:bodyPr spcFirstLastPara="1" wrap="square" lIns="121900" tIns="121900" rIns="121900" bIns="121900"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9pPr>
          </a:lstStyle>
          <a:p>
            <a:endPar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endPar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“open, collaborative, community development” </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platform for </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Small Angle Scattering Data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4" name="Google Shape;273;p40">
            <a:extLst>
              <a:ext uri="{FF2B5EF4-FFF2-40B4-BE49-F238E27FC236}">
                <a16:creationId xmlns:a16="http://schemas.microsoft.com/office/drawing/2014/main" id="{19906C4E-F9A5-814D-357B-7FA7302EA22B}"/>
              </a:ext>
            </a:extLst>
          </p:cNvPr>
          <p:cNvSpPr/>
          <p:nvPr/>
        </p:nvSpPr>
        <p:spPr>
          <a:xfrm>
            <a:off x="32418" y="1726226"/>
            <a:ext cx="3787224" cy="4605692"/>
          </a:xfrm>
          <a:prstGeom prst="rect">
            <a:avLst/>
          </a:prstGeom>
          <a:noFill/>
          <a:ln w="12700" cap="flat" cmpd="sng">
            <a:solidFill>
              <a:srgbClr val="626262"/>
            </a:solidFill>
            <a:prstDash val="solid"/>
            <a:round/>
            <a:headEnd type="none" w="sm" len="sm"/>
            <a:tailEnd type="none" w="sm" len="sm"/>
          </a:ln>
        </p:spPr>
        <p:txBody>
          <a:bodyPr spcFirstLastPara="1" wrap="square" lIns="55867" tIns="55867" rIns="55867" bIns="55867" anchor="t" anchorCtr="0">
            <a:noAutofit/>
          </a:bodyPr>
          <a:lstStyle/>
          <a:p>
            <a:pPr algn="ctr">
              <a:buSzPts val="1500"/>
            </a:pPr>
            <a:r>
              <a:rPr lang="en" sz="2000" dirty="0">
                <a:solidFill>
                  <a:srgbClr val="626262"/>
                </a:solidFill>
                <a:latin typeface="Calibri"/>
                <a:ea typeface="Calibri"/>
                <a:cs typeface="Calibri"/>
                <a:sym typeface="Calibri"/>
              </a:rPr>
              <a:t>Code Hosting, Issue Tracking,  Developer Wiki &amp; CI on Public </a:t>
            </a:r>
            <a:r>
              <a:rPr lang="en" sz="2000" err="1">
                <a:solidFill>
                  <a:srgbClr val="626262"/>
                </a:solidFill>
                <a:latin typeface="Calibri"/>
                <a:ea typeface="Calibri"/>
                <a:cs typeface="Calibri"/>
                <a:sym typeface="Calibri"/>
              </a:rPr>
              <a:t>Github</a:t>
            </a:r>
            <a:r>
              <a:rPr lang="en" sz="2000" dirty="0">
                <a:solidFill>
                  <a:srgbClr val="626262"/>
                </a:solidFill>
                <a:latin typeface="Calibri"/>
                <a:ea typeface="Calibri"/>
                <a:cs typeface="Calibri"/>
                <a:sym typeface="Calibri"/>
              </a:rPr>
              <a:t> repos</a:t>
            </a:r>
            <a:endParaRPr sz="2000" dirty="0" err="1">
              <a:solidFill>
                <a:srgbClr val="626262"/>
              </a:solidFill>
              <a:latin typeface="Helvetica Neue Light"/>
              <a:ea typeface="Helvetica Neue Light"/>
              <a:cs typeface="Helvetica Neue Light"/>
              <a:sym typeface="Helvetica Neue Light"/>
            </a:endParaRPr>
          </a:p>
          <a:p>
            <a:pPr algn="ctr">
              <a:buSzPts val="1500"/>
            </a:pPr>
            <a:endParaRPr lang="en" sz="2000" dirty="0">
              <a:solidFill>
                <a:srgbClr val="626262"/>
              </a:solidFill>
              <a:latin typeface="Calibri"/>
              <a:ea typeface="Helvetica Neue Light"/>
              <a:cs typeface="Calibri"/>
            </a:endParaRPr>
          </a:p>
          <a:p>
            <a:pPr algn="ctr">
              <a:buSzPts val="1500"/>
            </a:pPr>
            <a:endParaRPr lang="en" sz="2000" dirty="0">
              <a:solidFill>
                <a:srgbClr val="626262"/>
              </a:solidFill>
              <a:latin typeface="Calibri"/>
              <a:ea typeface="Helvetica Neue Light"/>
              <a:cs typeface="Calibri"/>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endParaRPr>
          </a:p>
          <a:p>
            <a:pPr algn="ctr">
              <a:buSzPts val="1500"/>
            </a:pPr>
            <a:endParaRPr sz="2000" u="sng" dirty="0">
              <a:solidFill>
                <a:schemeClr val="hlink"/>
              </a:solidFill>
              <a:latin typeface="Helvetica Neue Light"/>
              <a:ea typeface="Helvetica Neue Light"/>
              <a:cs typeface="Helvetica Neue Light"/>
            </a:endParaRPr>
          </a:p>
          <a:p>
            <a:pPr>
              <a:buSzPts val="1500"/>
            </a:pPr>
            <a:endParaRPr lang="en-US" sz="2000" u="sng" dirty="0">
              <a:solidFill>
                <a:schemeClr val="hlink"/>
              </a:solidFill>
              <a:latin typeface="Helvetica Neue Light"/>
              <a:ea typeface="Helvetica Neue Light"/>
              <a:cs typeface="Helvetica Neue Light"/>
            </a:endParaRPr>
          </a:p>
          <a:p>
            <a:pPr>
              <a:buSzPts val="1500"/>
            </a:pPr>
            <a:endParaRPr lang="en-US" sz="2000" u="sng" dirty="0">
              <a:solidFill>
                <a:schemeClr val="hlink"/>
              </a:solidFill>
              <a:latin typeface="Helvetica Neue Light"/>
              <a:ea typeface="Helvetica Neue Light"/>
              <a:cs typeface="Helvetica Neue Light"/>
            </a:endParaRPr>
          </a:p>
        </p:txBody>
      </p:sp>
      <p:sp>
        <p:nvSpPr>
          <p:cNvPr id="265" name="Google Shape;265;p40"/>
          <p:cNvSpPr/>
          <p:nvPr/>
        </p:nvSpPr>
        <p:spPr>
          <a:xfrm>
            <a:off x="2279685" y="1131073"/>
            <a:ext cx="7632800" cy="678000"/>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Code is </a:t>
            </a:r>
            <a:r>
              <a:rPr lang="en" sz="2400" dirty="0">
                <a:solidFill>
                  <a:srgbClr val="C00000"/>
                </a:solidFill>
              </a:rPr>
              <a:t>open source </a:t>
            </a:r>
            <a:r>
              <a:rPr lang="en" sz="2400" dirty="0">
                <a:solidFill>
                  <a:srgbClr val="626262"/>
                </a:solidFill>
              </a:rPr>
              <a:t>and</a:t>
            </a:r>
            <a:r>
              <a:rPr lang="en" sz="2400" dirty="0"/>
              <a:t> </a:t>
            </a:r>
            <a:r>
              <a:rPr lang="en" sz="2400" dirty="0">
                <a:solidFill>
                  <a:srgbClr val="C00000"/>
                </a:solidFill>
              </a:rPr>
              <a:t>publicly hosted </a:t>
            </a:r>
            <a:r>
              <a:rPr lang="en" sz="2400" dirty="0">
                <a:solidFill>
                  <a:srgbClr val="626262"/>
                </a:solidFill>
              </a:rPr>
              <a:t>at Github</a:t>
            </a:r>
            <a:endParaRPr sz="2400" dirty="0">
              <a:solidFill>
                <a:srgbClr val="626262"/>
              </a:solidFill>
              <a:latin typeface="Helvetica Neue Light"/>
              <a:ea typeface="Helvetica Neue Light"/>
              <a:cs typeface="Helvetica Neue Light"/>
              <a:sym typeface="Helvetica Neue Light"/>
            </a:endParaRPr>
          </a:p>
          <a:p>
            <a:pPr algn="ctr">
              <a:buSzPts val="1800"/>
            </a:pPr>
            <a:r>
              <a:rPr lang="en" sz="2400" dirty="0">
                <a:solidFill>
                  <a:srgbClr val="626262"/>
                </a:solidFill>
              </a:rPr>
              <a:t>Released under </a:t>
            </a:r>
            <a:r>
              <a:rPr lang="en" sz="2400" dirty="0">
                <a:solidFill>
                  <a:srgbClr val="C00000"/>
                </a:solidFill>
              </a:rPr>
              <a:t>BSD 3-clause license</a:t>
            </a:r>
            <a:endParaRPr sz="2400" dirty="0">
              <a:solidFill>
                <a:srgbClr val="C00000"/>
              </a:solidFill>
            </a:endParaRPr>
          </a:p>
        </p:txBody>
      </p:sp>
      <p:sp>
        <p:nvSpPr>
          <p:cNvPr id="266" name="Google Shape;266;p40"/>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C00000"/>
                </a:solidFill>
              </a:rPr>
              <a:t>Open</a:t>
            </a:r>
            <a:r>
              <a:rPr lang="en" sz="3200" b="1" dirty="0">
                <a:solidFill>
                  <a:srgbClr val="626262"/>
                </a:solidFill>
              </a:rPr>
              <a:t>, Collaborative, Community </a:t>
            </a:r>
            <a:r>
              <a:rPr lang="en" sz="3200" b="1" dirty="0">
                <a:solidFill>
                  <a:srgbClr val="C00000"/>
                </a:solidFill>
              </a:rPr>
              <a:t>Development</a:t>
            </a:r>
            <a:endParaRPr sz="3200" dirty="0">
              <a:solidFill>
                <a:srgbClr val="C00000"/>
              </a:solidFill>
            </a:endParaRPr>
          </a:p>
        </p:txBody>
      </p:sp>
      <p:sp>
        <p:nvSpPr>
          <p:cNvPr id="269" name="Google Shape;269;p40"/>
          <p:cNvSpPr/>
          <p:nvPr/>
        </p:nvSpPr>
        <p:spPr>
          <a:xfrm>
            <a:off x="8167871" y="2398075"/>
            <a:ext cx="3728319" cy="375200"/>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Rolling </a:t>
            </a:r>
            <a:r>
              <a:rPr lang="en" sz="2400" b="1" dirty="0">
                <a:solidFill>
                  <a:srgbClr val="626262"/>
                </a:solidFill>
              </a:rPr>
              <a:t>5 Year Roadmap</a:t>
            </a:r>
            <a:endParaRPr sz="2400" b="1" dirty="0">
              <a:solidFill>
                <a:srgbClr val="626262"/>
              </a:solidFill>
            </a:endParaRPr>
          </a:p>
        </p:txBody>
      </p:sp>
      <p:sp>
        <p:nvSpPr>
          <p:cNvPr id="270" name="Google Shape;270;p40"/>
          <p:cNvSpPr/>
          <p:nvPr/>
        </p:nvSpPr>
        <p:spPr>
          <a:xfrm>
            <a:off x="-222811" y="6331037"/>
            <a:ext cx="3501654" cy="373944"/>
          </a:xfrm>
          <a:prstGeom prst="rect">
            <a:avLst/>
          </a:prstGeom>
          <a:noFill/>
          <a:ln>
            <a:noFill/>
          </a:ln>
        </p:spPr>
        <p:txBody>
          <a:bodyPr spcFirstLastPara="1" wrap="square" lIns="43667" tIns="43667" rIns="43667" bIns="43667" anchor="ctr" anchorCtr="0">
            <a:noAutofit/>
          </a:bodyPr>
          <a:lstStyle/>
          <a:p>
            <a:pPr lvl="1" indent="203190" algn="ctr">
              <a:buSzPts val="1500"/>
            </a:pPr>
            <a:r>
              <a:rPr lang="en" u="sng" dirty="0">
                <a:solidFill>
                  <a:schemeClr val="hlink"/>
                </a:solidFill>
                <a:hlinkClick r:id="rId3"/>
              </a:rPr>
              <a:t>https://github.com/SasView</a:t>
            </a:r>
            <a:endParaRPr sz="1100" dirty="0"/>
          </a:p>
        </p:txBody>
      </p:sp>
      <p:sp>
        <p:nvSpPr>
          <p:cNvPr id="271" name="Google Shape;271;p40"/>
          <p:cNvSpPr/>
          <p:nvPr/>
        </p:nvSpPr>
        <p:spPr>
          <a:xfrm>
            <a:off x="4062558" y="3822729"/>
            <a:ext cx="4006974" cy="332000"/>
          </a:xfrm>
          <a:prstGeom prst="rect">
            <a:avLst/>
          </a:prstGeom>
          <a:noFill/>
          <a:ln>
            <a:noFill/>
          </a:ln>
        </p:spPr>
        <p:txBody>
          <a:bodyPr spcFirstLastPara="1" wrap="square" lIns="43667" tIns="43667" rIns="43667" bIns="43667" anchor="ctr" anchorCtr="0">
            <a:noAutofit/>
          </a:bodyPr>
          <a:lstStyle/>
          <a:p>
            <a:pPr lvl="1" indent="203190" algn="ctr">
              <a:buSzPts val="1500"/>
            </a:pPr>
            <a:r>
              <a:rPr lang="en" sz="2400" b="1" u="sng" dirty="0">
                <a:solidFill>
                  <a:schemeClr val="hlink"/>
                </a:solidFill>
                <a:hlinkClick r:id="rId4"/>
              </a:rPr>
              <a:t>https://www.sasview.org</a:t>
            </a:r>
            <a:endParaRPr sz="1400" b="1" dirty="0"/>
          </a:p>
        </p:txBody>
      </p:sp>
      <p:pic>
        <p:nvPicPr>
          <p:cNvPr id="279" name="Google Shape;279;p40"/>
          <p:cNvPicPr preferRelativeResize="0"/>
          <p:nvPr/>
        </p:nvPicPr>
        <p:blipFill rotWithShape="1">
          <a:blip r:embed="rId5">
            <a:alphaModFix/>
          </a:blip>
          <a:srcRect b="16846"/>
          <a:stretch/>
        </p:blipFill>
        <p:spPr>
          <a:xfrm>
            <a:off x="8755144" y="3423991"/>
            <a:ext cx="3140569" cy="1588332"/>
          </a:xfrm>
          <a:prstGeom prst="rect">
            <a:avLst/>
          </a:prstGeom>
          <a:noFill/>
          <a:ln w="12700" cap="flat" cmpd="sng">
            <a:solidFill>
              <a:srgbClr val="000000"/>
            </a:solidFill>
            <a:prstDash val="solid"/>
            <a:round/>
            <a:headEnd type="none" w="sm" len="sm"/>
            <a:tailEnd type="none" w="sm" len="sm"/>
          </a:ln>
        </p:spPr>
      </p:pic>
      <p:grpSp>
        <p:nvGrpSpPr>
          <p:cNvPr id="3" name="Group 2"/>
          <p:cNvGrpSpPr/>
          <p:nvPr/>
        </p:nvGrpSpPr>
        <p:grpSpPr>
          <a:xfrm>
            <a:off x="9415968" y="5437053"/>
            <a:ext cx="2322322" cy="918258"/>
            <a:chOff x="9696199" y="1455400"/>
            <a:chExt cx="2322322" cy="918258"/>
          </a:xfrm>
        </p:grpSpPr>
        <p:pic>
          <p:nvPicPr>
            <p:cNvPr id="1026" name="Picture 2" descr="The Python Logo | Python Software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6199" y="1455400"/>
              <a:ext cx="1811949" cy="612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Qt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68436" y="1456168"/>
              <a:ext cx="450085" cy="469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tplotlib logo — Matplotlib 3.4.2 documenta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8507" y="2028242"/>
              <a:ext cx="1727079" cy="345416"/>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Google Shape;269;p40">
            <a:extLst>
              <a:ext uri="{FF2B5EF4-FFF2-40B4-BE49-F238E27FC236}">
                <a16:creationId xmlns:a16="http://schemas.microsoft.com/office/drawing/2014/main" id="{E403C0F5-0CFB-417E-9349-22A5EB8B32AC}"/>
              </a:ext>
            </a:extLst>
          </p:cNvPr>
          <p:cNvSpPr/>
          <p:nvPr/>
        </p:nvSpPr>
        <p:spPr>
          <a:xfrm>
            <a:off x="7909574" y="1751321"/>
            <a:ext cx="4210685" cy="647841"/>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a:t>
            </a:r>
            <a:r>
              <a:rPr lang="en" sz="2400" dirty="0" err="1">
                <a:solidFill>
                  <a:srgbClr val="626262"/>
                </a:solidFill>
              </a:rPr>
              <a:t>Zenodo</a:t>
            </a:r>
            <a:r>
              <a:rPr lang="en" sz="2400" dirty="0">
                <a:solidFill>
                  <a:srgbClr val="626262"/>
                </a:solidFill>
              </a:rPr>
              <a:t>) DOI for </a:t>
            </a:r>
            <a:r>
              <a:rPr lang="en" sz="2400" b="1" dirty="0">
                <a:solidFill>
                  <a:srgbClr val="626262"/>
                </a:solidFill>
              </a:rPr>
              <a:t>each release</a:t>
            </a:r>
          </a:p>
        </p:txBody>
      </p:sp>
      <p:pic>
        <p:nvPicPr>
          <p:cNvPr id="2" name="Picture 1" descr="A screenshot of a web page&#10;&#10;Description automatically generated">
            <a:extLst>
              <a:ext uri="{FF2B5EF4-FFF2-40B4-BE49-F238E27FC236}">
                <a16:creationId xmlns:a16="http://schemas.microsoft.com/office/drawing/2014/main" id="{A1A575CD-CC30-AA3C-D8F0-24C4F3E6A9B5}"/>
              </a:ext>
            </a:extLst>
          </p:cNvPr>
          <p:cNvPicPr>
            <a:picLocks noChangeAspect="1"/>
          </p:cNvPicPr>
          <p:nvPr/>
        </p:nvPicPr>
        <p:blipFill>
          <a:blip r:embed="rId9"/>
          <a:stretch>
            <a:fillRect/>
          </a:stretch>
        </p:blipFill>
        <p:spPr>
          <a:xfrm>
            <a:off x="342900" y="2787798"/>
            <a:ext cx="2914650" cy="3505200"/>
          </a:xfrm>
          <a:prstGeom prst="rect">
            <a:avLst/>
          </a:prstGeom>
        </p:spPr>
      </p:pic>
      <p:sp>
        <p:nvSpPr>
          <p:cNvPr id="5" name="Slide Number Placeholder 4">
            <a:extLst>
              <a:ext uri="{FF2B5EF4-FFF2-40B4-BE49-F238E27FC236}">
                <a16:creationId xmlns:a16="http://schemas.microsoft.com/office/drawing/2014/main" id="{15D4F02F-D8DB-D7B2-6259-6BE4358B5D3E}"/>
              </a:ext>
            </a:extLst>
          </p:cNvPr>
          <p:cNvSpPr>
            <a:spLocks noGrp="1"/>
          </p:cNvSpPr>
          <p:nvPr>
            <p:ph type="sldNum" idx="12"/>
          </p:nvPr>
        </p:nvSpPr>
        <p:spPr/>
        <p:txBody>
          <a:bodyPr/>
          <a:lstStyle/>
          <a:p>
            <a:fld id="{00000000-1234-1234-1234-123412341234}" type="slidenum">
              <a:rPr lang="en" smtClean="0"/>
              <a:pPr/>
              <a:t>11</a:t>
            </a:fld>
            <a:endParaRPr lang="en-US"/>
          </a:p>
        </p:txBody>
      </p:sp>
    </p:spTree>
    <p:extLst>
      <p:ext uri="{BB962C8B-B14F-4D97-AF65-F5344CB8AC3E}">
        <p14:creationId xmlns:p14="http://schemas.microsoft.com/office/powerpoint/2010/main" val="4158062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30" name="Google Shape;330;p44"/>
          <p:cNvPicPr preferRelativeResize="0"/>
          <p:nvPr/>
        </p:nvPicPr>
        <p:blipFill>
          <a:blip r:embed="rId3">
            <a:alphaModFix/>
          </a:blip>
          <a:stretch>
            <a:fillRect/>
          </a:stretch>
        </p:blipFill>
        <p:spPr>
          <a:xfrm>
            <a:off x="196155" y="1448941"/>
            <a:ext cx="3276027" cy="2460219"/>
          </a:xfrm>
          <a:prstGeom prst="rect">
            <a:avLst/>
          </a:prstGeom>
          <a:noFill/>
          <a:ln>
            <a:noFill/>
          </a:ln>
        </p:spPr>
      </p:pic>
      <p:pic>
        <p:nvPicPr>
          <p:cNvPr id="331" name="Google Shape;331;p44"/>
          <p:cNvPicPr preferRelativeResize="0"/>
          <p:nvPr/>
        </p:nvPicPr>
        <p:blipFill>
          <a:blip r:embed="rId4">
            <a:alphaModFix/>
          </a:blip>
          <a:stretch>
            <a:fillRect/>
          </a:stretch>
        </p:blipFill>
        <p:spPr>
          <a:xfrm>
            <a:off x="6665327" y="3886528"/>
            <a:ext cx="2292975" cy="1721976"/>
          </a:xfrm>
          <a:prstGeom prst="rect">
            <a:avLst/>
          </a:prstGeom>
          <a:noFill/>
          <a:ln>
            <a:noFill/>
          </a:ln>
        </p:spPr>
      </p:pic>
      <p:sp>
        <p:nvSpPr>
          <p:cNvPr id="332" name="Google Shape;332;p44"/>
          <p:cNvSpPr/>
          <p:nvPr/>
        </p:nvSpPr>
        <p:spPr>
          <a:xfrm>
            <a:off x="7590001" y="6344787"/>
            <a:ext cx="3072159" cy="353862"/>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5"/>
              </a:rPr>
              <a:t>http://github.com/SasView</a:t>
            </a:r>
            <a:endParaRPr sz="900" dirty="0"/>
          </a:p>
        </p:txBody>
      </p:sp>
      <p:sp>
        <p:nvSpPr>
          <p:cNvPr id="333" name="Google Shape;333;p44"/>
          <p:cNvSpPr/>
          <p:nvPr/>
        </p:nvSpPr>
        <p:spPr>
          <a:xfrm>
            <a:off x="817927" y="6340959"/>
            <a:ext cx="3154073" cy="318908"/>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6"/>
              </a:rPr>
              <a:t>http://www.sasview.org</a:t>
            </a:r>
            <a:endParaRPr sz="900" dirty="0"/>
          </a:p>
        </p:txBody>
      </p:sp>
      <p:sp>
        <p:nvSpPr>
          <p:cNvPr id="14" name="Google Shape;266;p40">
            <a:extLst>
              <a:ext uri="{FF2B5EF4-FFF2-40B4-BE49-F238E27FC236}">
                <a16:creationId xmlns:a16="http://schemas.microsoft.com/office/drawing/2014/main" id="{CD0700C5-2450-401A-99FD-FA28BA02B969}"/>
              </a:ext>
            </a:extLst>
          </p:cNvPr>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626262"/>
                </a:solidFill>
              </a:rPr>
              <a:t>Open, </a:t>
            </a:r>
            <a:r>
              <a:rPr lang="en" sz="3200" b="1" dirty="0">
                <a:solidFill>
                  <a:srgbClr val="C00000"/>
                </a:solidFill>
              </a:rPr>
              <a:t>Collaborative</a:t>
            </a:r>
            <a:r>
              <a:rPr lang="en" sz="3200" b="1" dirty="0">
                <a:solidFill>
                  <a:srgbClr val="626262"/>
                </a:solidFill>
              </a:rPr>
              <a:t>, Community </a:t>
            </a:r>
            <a:r>
              <a:rPr lang="en" sz="3200" b="1" dirty="0">
                <a:solidFill>
                  <a:srgbClr val="C00000"/>
                </a:solidFill>
              </a:rPr>
              <a:t>Development</a:t>
            </a:r>
            <a:endParaRPr sz="3200" dirty="0">
              <a:solidFill>
                <a:srgbClr val="C00000"/>
              </a:solidFill>
            </a:endParaRPr>
          </a:p>
        </p:txBody>
      </p:sp>
      <p:sp>
        <p:nvSpPr>
          <p:cNvPr id="15" name="TextBox 14">
            <a:extLst>
              <a:ext uri="{FF2B5EF4-FFF2-40B4-BE49-F238E27FC236}">
                <a16:creationId xmlns:a16="http://schemas.microsoft.com/office/drawing/2014/main" id="{E6CB28E2-1A5C-418D-A023-3262D188E4CE}"/>
              </a:ext>
            </a:extLst>
          </p:cNvPr>
          <p:cNvSpPr txBox="1"/>
          <p:nvPr/>
        </p:nvSpPr>
        <p:spPr>
          <a:xfrm>
            <a:off x="7511348" y="2261110"/>
            <a:ext cx="4594167" cy="461665"/>
          </a:xfrm>
          <a:prstGeom prst="rect">
            <a:avLst/>
          </a:prstGeom>
          <a:noFill/>
        </p:spPr>
        <p:txBody>
          <a:bodyPr wrap="square" lIns="91440" tIns="45720" rIns="91440" bIns="45720" anchor="t">
            <a:spAutoFit/>
          </a:bodyPr>
          <a:lstStyle/>
          <a:p>
            <a:pPr marL="342900" indent="-342900">
              <a:buFont typeface="Arial"/>
              <a:buChar char="•"/>
            </a:pPr>
            <a:endParaRPr lang="en-US" sz="2400" b="1" dirty="0">
              <a:cs typeface="Calibri"/>
            </a:endParaRPr>
          </a:p>
        </p:txBody>
      </p:sp>
      <p:pic>
        <p:nvPicPr>
          <p:cNvPr id="16" name="Google Shape;466;p58">
            <a:extLst>
              <a:ext uri="{FF2B5EF4-FFF2-40B4-BE49-F238E27FC236}">
                <a16:creationId xmlns:a16="http://schemas.microsoft.com/office/drawing/2014/main" id="{BD30BE59-31F0-4955-A405-45758342C11B}"/>
              </a:ext>
            </a:extLst>
          </p:cNvPr>
          <p:cNvPicPr preferRelativeResize="0"/>
          <p:nvPr/>
        </p:nvPicPr>
        <p:blipFill>
          <a:blip r:embed="rId7">
            <a:alphaModFix/>
          </a:blip>
          <a:stretch>
            <a:fillRect/>
          </a:stretch>
        </p:blipFill>
        <p:spPr>
          <a:xfrm>
            <a:off x="3753569" y="2763205"/>
            <a:ext cx="2422123" cy="1816592"/>
          </a:xfrm>
          <a:prstGeom prst="rect">
            <a:avLst/>
          </a:prstGeom>
          <a:noFill/>
          <a:ln>
            <a:noFill/>
          </a:ln>
        </p:spPr>
      </p:pic>
      <p:pic>
        <p:nvPicPr>
          <p:cNvPr id="18" name="Google Shape;469;p58">
            <a:extLst>
              <a:ext uri="{FF2B5EF4-FFF2-40B4-BE49-F238E27FC236}">
                <a16:creationId xmlns:a16="http://schemas.microsoft.com/office/drawing/2014/main" id="{AAD6107C-57F5-4F9B-BBE2-427F604FC5FE}"/>
              </a:ext>
            </a:extLst>
          </p:cNvPr>
          <p:cNvPicPr preferRelativeResize="0"/>
          <p:nvPr/>
        </p:nvPicPr>
        <p:blipFill>
          <a:blip r:embed="rId8">
            <a:alphaModFix/>
          </a:blip>
          <a:stretch>
            <a:fillRect/>
          </a:stretch>
        </p:blipFill>
        <p:spPr>
          <a:xfrm>
            <a:off x="9762630" y="4563233"/>
            <a:ext cx="2075855" cy="1556899"/>
          </a:xfrm>
          <a:prstGeom prst="rect">
            <a:avLst/>
          </a:prstGeom>
          <a:noFill/>
          <a:ln>
            <a:noFill/>
          </a:ln>
        </p:spPr>
      </p:pic>
      <p:sp>
        <p:nvSpPr>
          <p:cNvPr id="5" name="TextBox 4">
            <a:extLst>
              <a:ext uri="{FF2B5EF4-FFF2-40B4-BE49-F238E27FC236}">
                <a16:creationId xmlns:a16="http://schemas.microsoft.com/office/drawing/2014/main" id="{9CFD71DF-13A2-F0C4-4D9E-28B09BE347CF}"/>
              </a:ext>
            </a:extLst>
          </p:cNvPr>
          <p:cNvSpPr txBox="1"/>
          <p:nvPr/>
        </p:nvSpPr>
        <p:spPr>
          <a:xfrm>
            <a:off x="4892180" y="2221684"/>
            <a:ext cx="3973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grpSp>
        <p:nvGrpSpPr>
          <p:cNvPr id="10" name="Group 9">
            <a:extLst>
              <a:ext uri="{FF2B5EF4-FFF2-40B4-BE49-F238E27FC236}">
                <a16:creationId xmlns:a16="http://schemas.microsoft.com/office/drawing/2014/main" id="{ECA894B8-9CB7-B56E-21E3-2F1FABFADEA4}"/>
              </a:ext>
            </a:extLst>
          </p:cNvPr>
          <p:cNvGrpSpPr/>
          <p:nvPr/>
        </p:nvGrpSpPr>
        <p:grpSpPr>
          <a:xfrm>
            <a:off x="816528" y="5197210"/>
            <a:ext cx="4001549" cy="1084722"/>
            <a:chOff x="816528" y="5197210"/>
            <a:chExt cx="4001549" cy="1084722"/>
          </a:xfrm>
        </p:grpSpPr>
        <p:sp>
          <p:nvSpPr>
            <p:cNvPr id="3" name="Rectangle: Rounded Corners 2">
              <a:extLst>
                <a:ext uri="{FF2B5EF4-FFF2-40B4-BE49-F238E27FC236}">
                  <a16:creationId xmlns:a16="http://schemas.microsoft.com/office/drawing/2014/main" id="{2AABE5F2-79E0-4119-9682-AC0C1A5F1D8F}"/>
                </a:ext>
              </a:extLst>
            </p:cNvPr>
            <p:cNvSpPr/>
            <p:nvPr/>
          </p:nvSpPr>
          <p:spPr>
            <a:xfrm>
              <a:off x="863072" y="5197210"/>
              <a:ext cx="3895085" cy="108472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0DC42E90-B1A1-6FEE-5A6F-42C20B30B57D}"/>
                </a:ext>
              </a:extLst>
            </p:cNvPr>
            <p:cNvSpPr txBox="1"/>
            <p:nvPr/>
          </p:nvSpPr>
          <p:spPr>
            <a:xfrm>
              <a:off x="816528" y="5297648"/>
              <a:ext cx="400154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cs typeface="Arial"/>
                </a:rPr>
                <a:t>Collaboration also builds</a:t>
              </a:r>
              <a:endParaRPr lang="en-US" b="1">
                <a:cs typeface="Arial"/>
              </a:endParaRPr>
            </a:p>
            <a:p>
              <a:pPr algn="ctr"/>
              <a:r>
                <a:rPr lang="en-US" sz="2800" b="1" dirty="0">
                  <a:cs typeface="Arial"/>
                </a:rPr>
                <a:t>Community</a:t>
              </a:r>
            </a:p>
          </p:txBody>
        </p:sp>
      </p:grpSp>
      <p:sp>
        <p:nvSpPr>
          <p:cNvPr id="8" name="TextBox 7">
            <a:extLst>
              <a:ext uri="{FF2B5EF4-FFF2-40B4-BE49-F238E27FC236}">
                <a16:creationId xmlns:a16="http://schemas.microsoft.com/office/drawing/2014/main" id="{64F6A9DC-BCA2-E97D-E169-9AD061ED4DCD}"/>
              </a:ext>
            </a:extLst>
          </p:cNvPr>
          <p:cNvSpPr txBox="1"/>
          <p:nvPr/>
        </p:nvSpPr>
        <p:spPr>
          <a:xfrm>
            <a:off x="6671050" y="1329932"/>
            <a:ext cx="4908754" cy="2308324"/>
          </a:xfrm>
          <a:prstGeom prst="rect">
            <a:avLst/>
          </a:prstGeom>
          <a:noFill/>
        </p:spPr>
        <p:txBody>
          <a:bodyPr wrap="square" lIns="91440" tIns="45720" rIns="91440" bIns="45720" anchor="t">
            <a:spAutoFit/>
          </a:bodyPr>
          <a:lstStyle/>
          <a:p>
            <a:pPr marL="342900" indent="-342900">
              <a:buFont typeface="Arial,Sans-Serif"/>
              <a:buChar char="•"/>
            </a:pPr>
            <a:r>
              <a:rPr lang="en-US" sz="2400" b="1" dirty="0">
                <a:ea typeface="+mn-lt"/>
                <a:cs typeface="+mn-lt"/>
              </a:rPr>
              <a:t>Twice monthly zoom calls</a:t>
            </a:r>
            <a:endParaRPr lang="en-US" sz="2400" dirty="0">
              <a:ea typeface="+mn-lt"/>
              <a:cs typeface="+mn-lt"/>
            </a:endParaRPr>
          </a:p>
          <a:p>
            <a:pPr marL="342900" indent="-342900">
              <a:buFont typeface="Arial,Sans-Serif"/>
              <a:buChar char="•"/>
            </a:pPr>
            <a:r>
              <a:rPr lang="en-US" sz="2400" b="1" dirty="0">
                <a:ea typeface="+mn-lt"/>
                <a:cs typeface="+mn-lt"/>
              </a:rPr>
              <a:t>Regular ‘camps’ &amp; ‘hackathons’</a:t>
            </a:r>
            <a:endParaRPr lang="en-US" dirty="0">
              <a:ea typeface="+mn-lt"/>
              <a:cs typeface="+mn-lt"/>
            </a:endParaRPr>
          </a:p>
          <a:p>
            <a:pPr marL="342900" indent="-342900">
              <a:buFont typeface="Arial,Sans-Serif"/>
              <a:buChar char="•"/>
            </a:pPr>
            <a:r>
              <a:rPr lang="en-US" sz="2400" b="1" dirty="0">
                <a:ea typeface="+mn-lt"/>
                <a:cs typeface="+mn-lt"/>
              </a:rPr>
              <a:t>Developer's mailing list</a:t>
            </a:r>
            <a:r>
              <a:rPr lang="en-US" sz="2400" dirty="0">
                <a:ea typeface="+mn-lt"/>
                <a:cs typeface="+mn-lt"/>
              </a:rPr>
              <a:t> </a:t>
            </a:r>
            <a:endParaRPr lang="en-US">
              <a:cs typeface="Calibri"/>
            </a:endParaRPr>
          </a:p>
          <a:p>
            <a:pPr marL="285750" indent="-285750">
              <a:buFont typeface="Arial"/>
              <a:buChar char="•"/>
            </a:pPr>
            <a:r>
              <a:rPr lang="en-US" sz="2400" b="1" dirty="0" err="1">
                <a:ea typeface="+mn-lt"/>
                <a:cs typeface="+mn-lt"/>
              </a:rPr>
              <a:t>SasView</a:t>
            </a:r>
            <a:r>
              <a:rPr lang="en-US" sz="2400" b="1" dirty="0">
                <a:ea typeface="+mn-lt"/>
                <a:cs typeface="+mn-lt"/>
              </a:rPr>
              <a:t> slack</a:t>
            </a:r>
          </a:p>
          <a:p>
            <a:pPr marL="285750" indent="-285750">
              <a:buFont typeface="Arial"/>
              <a:buChar char="•"/>
            </a:pPr>
            <a:r>
              <a:rPr lang="en-US" sz="2400" b="1" dirty="0">
                <a:ea typeface="+mn-lt"/>
                <a:cs typeface="+mn-lt"/>
              </a:rPr>
              <a:t>Expertise sharing and helping</a:t>
            </a:r>
          </a:p>
          <a:p>
            <a:pPr marL="285750" indent="-285750">
              <a:buFont typeface="Arial"/>
              <a:buChar char="•"/>
            </a:pPr>
            <a:r>
              <a:rPr lang="en-US" sz="2400" b="1" dirty="0">
                <a:cs typeface="Calibri"/>
              </a:rPr>
              <a:t>Small leadership team to facilitate</a:t>
            </a:r>
          </a:p>
        </p:txBody>
      </p:sp>
      <p:sp>
        <p:nvSpPr>
          <p:cNvPr id="2" name="Slide Number Placeholder 1">
            <a:extLst>
              <a:ext uri="{FF2B5EF4-FFF2-40B4-BE49-F238E27FC236}">
                <a16:creationId xmlns:a16="http://schemas.microsoft.com/office/drawing/2014/main" id="{29EFFC48-B23A-F39F-F270-63B895B80EDB}"/>
              </a:ext>
            </a:extLst>
          </p:cNvPr>
          <p:cNvSpPr>
            <a:spLocks noGrp="1"/>
          </p:cNvSpPr>
          <p:nvPr>
            <p:ph type="sldNum" idx="12"/>
          </p:nvPr>
        </p:nvSpPr>
        <p:spPr/>
        <p:txBody>
          <a:bodyPr/>
          <a:lstStyle/>
          <a:p>
            <a:fld id="{00000000-1234-1234-1234-123412341234}" type="slidenum">
              <a:rPr lang="en"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5" name="Google Shape;315;p43"/>
          <p:cNvSpPr/>
          <p:nvPr/>
        </p:nvSpPr>
        <p:spPr>
          <a:xfrm>
            <a:off x="75909" y="2053558"/>
            <a:ext cx="6938130" cy="4411123"/>
          </a:xfrm>
          <a:prstGeom prst="rect">
            <a:avLst/>
          </a:prstGeom>
          <a:noFill/>
          <a:ln>
            <a:noFill/>
          </a:ln>
        </p:spPr>
        <p:txBody>
          <a:bodyPr spcFirstLastPara="1" wrap="square" lIns="32751" tIns="32751" rIns="32751" bIns="32751" anchor="ctr" anchorCtr="0">
            <a:noAutofit/>
          </a:bodyPr>
          <a:lstStyle/>
          <a:p>
            <a:pPr algn="ctr"/>
            <a:r>
              <a:rPr lang="en" sz="2400" i="1" dirty="0">
                <a:solidFill>
                  <a:srgbClr val="0070C0"/>
                </a:solidFill>
                <a:cs typeface="Calibri"/>
              </a:rPr>
              <a:t>No MOU ... all are invited and welcome</a:t>
            </a:r>
          </a:p>
          <a:p>
            <a:pPr algn="ctr"/>
            <a:endParaRPr lang="en" sz="2000" i="1" dirty="0"/>
          </a:p>
          <a:p>
            <a:pPr algn="ctr"/>
            <a:r>
              <a:rPr lang="en" sz="2400" i="1" dirty="0">
                <a:solidFill>
                  <a:srgbClr val="C00000"/>
                </a:solidFill>
                <a:cs typeface="Calibri"/>
              </a:rPr>
              <a:t>Two Basic "Rules"</a:t>
            </a:r>
          </a:p>
          <a:p>
            <a:pPr algn="ctr"/>
            <a:r>
              <a:rPr lang="en" sz="2000" i="1" dirty="0">
                <a:solidFill>
                  <a:srgbClr val="0070C0"/>
                </a:solidFill>
              </a:rPr>
              <a:t>He who pays the piper gets to choose the tune…</a:t>
            </a:r>
            <a:endParaRPr sz="2000" i="1" dirty="0">
              <a:solidFill>
                <a:srgbClr val="0070C0"/>
              </a:solidFill>
              <a:cs typeface="Calibri"/>
            </a:endParaRPr>
          </a:p>
          <a:p>
            <a:pPr algn="ctr"/>
            <a:r>
              <a:rPr lang="en" sz="2000" dirty="0"/>
              <a:t>Those who bring the resources (time and effort, or funds to buy time and effort) choose what to work on.</a:t>
            </a:r>
            <a:endParaRPr sz="2000">
              <a:cs typeface="Calibri"/>
            </a:endParaRPr>
          </a:p>
          <a:p>
            <a:pPr marL="456565" algn="ctr"/>
            <a:r>
              <a:rPr lang="en-US" sz="2000" i="1" dirty="0">
                <a:solidFill>
                  <a:srgbClr val="C00000"/>
                </a:solidFill>
                <a:cs typeface="Calibri" panose="020F0502020204030204"/>
              </a:rPr>
              <a:t>And ...</a:t>
            </a:r>
            <a:endParaRPr sz="2000" i="1">
              <a:solidFill>
                <a:srgbClr val="C00000"/>
              </a:solidFill>
              <a:cs typeface="Calibri" panose="020F0502020204030204"/>
            </a:endParaRPr>
          </a:p>
          <a:p>
            <a:pPr algn="ctr"/>
            <a:r>
              <a:rPr lang="en" sz="2000" i="1" dirty="0">
                <a:solidFill>
                  <a:srgbClr val="0070C0"/>
                </a:solidFill>
              </a:rPr>
              <a:t>You cannot break existing experiences ...</a:t>
            </a:r>
            <a:endParaRPr sz="2000" i="1">
              <a:solidFill>
                <a:srgbClr val="0070C0"/>
              </a:solidFill>
              <a:cs typeface="Calibri"/>
            </a:endParaRPr>
          </a:p>
          <a:p>
            <a:pPr marL="285750" indent="-285750" algn="ctr">
              <a:buFont typeface="Arial" panose="020B0604020202020204" pitchFamily="34" charset="0"/>
              <a:buChar char="•"/>
            </a:pPr>
            <a:r>
              <a:rPr lang="en-US" sz="2000" dirty="0"/>
              <a:t>N</a:t>
            </a:r>
            <a:r>
              <a:rPr lang="en" sz="2000" dirty="0"/>
              <a:t>ew dependencies vs long term maintenance (sustainability)</a:t>
            </a:r>
          </a:p>
          <a:p>
            <a:pPr marL="285750" indent="-285750" algn="ctr">
              <a:buFont typeface="Arial" panose="020B0604020202020204" pitchFamily="34" charset="0"/>
              <a:buChar char="•"/>
            </a:pPr>
            <a:r>
              <a:rPr lang="en" sz="2000" dirty="0"/>
              <a:t>Code quality vs long term sustainability</a:t>
            </a:r>
          </a:p>
          <a:p>
            <a:pPr marL="285750" indent="-285750" algn="ctr">
              <a:buFont typeface="Arial" panose="020B0604020202020204" pitchFamily="34" charset="0"/>
              <a:buChar char="•"/>
            </a:pPr>
            <a:r>
              <a:rPr lang="en" sz="2000" dirty="0"/>
              <a:t>Changing/degrading the current user experience for the existing user base</a:t>
            </a:r>
            <a:endParaRPr lang="en" sz="2000" dirty="0">
              <a:cs typeface="Calibri"/>
            </a:endParaRPr>
          </a:p>
        </p:txBody>
      </p:sp>
      <p:sp>
        <p:nvSpPr>
          <p:cNvPr id="318" name="Google Shape;318;p43"/>
          <p:cNvSpPr/>
          <p:nvPr/>
        </p:nvSpPr>
        <p:spPr>
          <a:xfrm>
            <a:off x="-384968" y="6509183"/>
            <a:ext cx="2639896" cy="249000"/>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3"/>
              </a:rPr>
              <a:t>http://www.sasview.org</a:t>
            </a:r>
            <a:endParaRPr sz="900" dirty="0"/>
          </a:p>
        </p:txBody>
      </p:sp>
      <p:sp>
        <p:nvSpPr>
          <p:cNvPr id="9" name="Google Shape;266;p40">
            <a:extLst>
              <a:ext uri="{FF2B5EF4-FFF2-40B4-BE49-F238E27FC236}">
                <a16:creationId xmlns:a16="http://schemas.microsoft.com/office/drawing/2014/main" id="{D115DB01-3A42-4DF1-BB33-6B84C4571C85}"/>
              </a:ext>
            </a:extLst>
          </p:cNvPr>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626262"/>
                </a:solidFill>
              </a:rPr>
              <a:t>Open, Collaborative, </a:t>
            </a:r>
            <a:r>
              <a:rPr lang="en" sz="3200" b="1" dirty="0">
                <a:solidFill>
                  <a:srgbClr val="C00000"/>
                </a:solidFill>
              </a:rPr>
              <a:t>Community</a:t>
            </a:r>
            <a:r>
              <a:rPr lang="en" sz="3200" b="1" dirty="0">
                <a:solidFill>
                  <a:srgbClr val="626262"/>
                </a:solidFill>
              </a:rPr>
              <a:t> </a:t>
            </a:r>
            <a:r>
              <a:rPr lang="en" sz="3200" b="1" dirty="0">
                <a:solidFill>
                  <a:srgbClr val="C00000"/>
                </a:solidFill>
              </a:rPr>
              <a:t>Development</a:t>
            </a:r>
            <a:endParaRPr sz="3200" dirty="0">
              <a:solidFill>
                <a:srgbClr val="C00000"/>
              </a:solidFill>
            </a:endParaRPr>
          </a:p>
        </p:txBody>
      </p:sp>
      <p:sp>
        <p:nvSpPr>
          <p:cNvPr id="7" name="Google Shape;328;p44">
            <a:extLst>
              <a:ext uri="{FF2B5EF4-FFF2-40B4-BE49-F238E27FC236}">
                <a16:creationId xmlns:a16="http://schemas.microsoft.com/office/drawing/2014/main" id="{F90F92E5-8DE8-6E8B-F331-75F4F4DA959F}"/>
              </a:ext>
            </a:extLst>
          </p:cNvPr>
          <p:cNvSpPr/>
          <p:nvPr/>
        </p:nvSpPr>
        <p:spPr>
          <a:xfrm>
            <a:off x="1185424" y="1175448"/>
            <a:ext cx="8912416" cy="938100"/>
          </a:xfrm>
          <a:prstGeom prst="rect">
            <a:avLst/>
          </a:prstGeom>
          <a:noFill/>
          <a:ln>
            <a:noFill/>
          </a:ln>
        </p:spPr>
        <p:txBody>
          <a:bodyPr spcFirstLastPara="1" wrap="square" lIns="32751" tIns="32751" rIns="32751" bIns="32751" anchor="ctr" anchorCtr="0">
            <a:noAutofit/>
          </a:bodyPr>
          <a:lstStyle/>
          <a:p>
            <a:pPr algn="ctr">
              <a:buSzPts val="1800"/>
            </a:pPr>
            <a:r>
              <a:rPr lang="en" sz="2400" i="1" dirty="0"/>
              <a:t>Ask not what the community is going to do for you, </a:t>
            </a:r>
            <a:endParaRPr lang="en-US" sz="2400" i="1">
              <a:cs typeface="Calibri"/>
            </a:endParaRPr>
          </a:p>
          <a:p>
            <a:pPr algn="ctr">
              <a:buSzPts val="1800"/>
            </a:pPr>
            <a:r>
              <a:rPr lang="en" sz="2400" i="1" dirty="0"/>
              <a:t>ask what you can do for the community</a:t>
            </a:r>
            <a:endParaRPr sz="1600" i="1">
              <a:cs typeface="Calibri"/>
            </a:endParaRPr>
          </a:p>
          <a:p>
            <a:pPr marL="456565" indent="-291465" algn="r">
              <a:buSzPts val="1000"/>
              <a:buChar char="-"/>
            </a:pPr>
            <a:r>
              <a:rPr lang="en" sz="1600" dirty="0"/>
              <a:t>P. Butler, March 2019</a:t>
            </a:r>
            <a:endParaRPr sz="1600">
              <a:cs typeface="Calibri" panose="020F0502020204030204"/>
            </a:endParaRPr>
          </a:p>
        </p:txBody>
      </p:sp>
      <p:pic>
        <p:nvPicPr>
          <p:cNvPr id="11" name="Google Shape;325;p44">
            <a:extLst>
              <a:ext uri="{FF2B5EF4-FFF2-40B4-BE49-F238E27FC236}">
                <a16:creationId xmlns:a16="http://schemas.microsoft.com/office/drawing/2014/main" id="{7EEE03AA-A06C-2749-EB1E-7003E73E48E0}"/>
              </a:ext>
            </a:extLst>
          </p:cNvPr>
          <p:cNvPicPr preferRelativeResize="0"/>
          <p:nvPr/>
        </p:nvPicPr>
        <p:blipFill>
          <a:blip r:embed="rId4">
            <a:alphaModFix/>
          </a:blip>
          <a:stretch>
            <a:fillRect/>
          </a:stretch>
        </p:blipFill>
        <p:spPr>
          <a:xfrm>
            <a:off x="7068271" y="4842868"/>
            <a:ext cx="3031849" cy="2080401"/>
          </a:xfrm>
          <a:prstGeom prst="rect">
            <a:avLst/>
          </a:prstGeom>
          <a:noFill/>
          <a:ln>
            <a:noFill/>
          </a:ln>
        </p:spPr>
      </p:pic>
      <p:grpSp>
        <p:nvGrpSpPr>
          <p:cNvPr id="6" name="Group 5">
            <a:extLst>
              <a:ext uri="{FF2B5EF4-FFF2-40B4-BE49-F238E27FC236}">
                <a16:creationId xmlns:a16="http://schemas.microsoft.com/office/drawing/2014/main" id="{1F0454ED-6C5A-43D1-12C8-2EF52F8B8794}"/>
              </a:ext>
            </a:extLst>
          </p:cNvPr>
          <p:cNvGrpSpPr/>
          <p:nvPr/>
        </p:nvGrpSpPr>
        <p:grpSpPr>
          <a:xfrm>
            <a:off x="8029545" y="2555470"/>
            <a:ext cx="3886456" cy="2773454"/>
            <a:chOff x="7973516" y="2488235"/>
            <a:chExt cx="3886456" cy="2773454"/>
          </a:xfrm>
        </p:grpSpPr>
        <p:sp>
          <p:nvSpPr>
            <p:cNvPr id="3" name="Google Shape;274;p40">
              <a:extLst>
                <a:ext uri="{FF2B5EF4-FFF2-40B4-BE49-F238E27FC236}">
                  <a16:creationId xmlns:a16="http://schemas.microsoft.com/office/drawing/2014/main" id="{9C056C43-AF51-1E53-40A7-71B477AAF9AD}"/>
                </a:ext>
              </a:extLst>
            </p:cNvPr>
            <p:cNvSpPr/>
            <p:nvPr/>
          </p:nvSpPr>
          <p:spPr>
            <a:xfrm>
              <a:off x="7973516" y="2488235"/>
              <a:ext cx="3886456" cy="2689019"/>
            </a:xfrm>
            <a:prstGeom prst="rect">
              <a:avLst/>
            </a:prstGeom>
            <a:noFill/>
            <a:ln w="12700" cap="flat" cmpd="sng">
              <a:solidFill>
                <a:srgbClr val="626262"/>
              </a:solidFill>
              <a:prstDash val="solid"/>
              <a:round/>
              <a:headEnd type="none" w="sm" len="sm"/>
              <a:tailEnd type="none" w="sm" len="sm"/>
            </a:ln>
          </p:spPr>
          <p:txBody>
            <a:bodyPr spcFirstLastPara="1" wrap="square" lIns="55867" tIns="55867" rIns="55867" bIns="55867" anchor="t" anchorCtr="0">
              <a:noAutofit/>
            </a:bodyPr>
            <a:lstStyle/>
            <a:p>
              <a:pPr algn="ctr">
                <a:buSzPts val="1500"/>
              </a:pPr>
              <a:r>
                <a:rPr lang="en" sz="2000" b="1" dirty="0">
                  <a:solidFill>
                    <a:srgbClr val="626262"/>
                  </a:solidFill>
                  <a:latin typeface="Calibri"/>
                  <a:ea typeface="Calibri"/>
                  <a:cs typeface="Calibri"/>
                  <a:sym typeface="Calibri"/>
                </a:rPr>
                <a:t>Model Marketplace </a:t>
              </a:r>
              <a:r>
                <a:rPr lang="en" sz="2000" dirty="0">
                  <a:solidFill>
                    <a:srgbClr val="626262"/>
                  </a:solidFill>
                  <a:latin typeface="Calibri"/>
                  <a:ea typeface="Calibri"/>
                  <a:cs typeface="Calibri"/>
                  <a:sym typeface="Calibri"/>
                </a:rPr>
                <a:t>for Users to share their models</a:t>
              </a:r>
              <a:endParaRPr sz="2000" dirty="0">
                <a:solidFill>
                  <a:srgbClr val="626262"/>
                </a:solidFill>
                <a:latin typeface="Calibri"/>
                <a:ea typeface="Calibri"/>
                <a:cs typeface="Calibri"/>
                <a:sym typeface="Calibri"/>
              </a:endParaRPr>
            </a:p>
            <a:p>
              <a:pPr algn="ctr">
                <a:buSzPts val="1500"/>
              </a:pPr>
              <a:endParaRPr sz="2000" dirty="0">
                <a:latin typeface="Helvetica Neue Light"/>
                <a:ea typeface="Helvetica Neue Light"/>
                <a:cs typeface="Helvetica Neue Light"/>
                <a:sym typeface="Helvetica Neue Light"/>
              </a:endParaRPr>
            </a:p>
            <a:p>
              <a:pPr algn="ctr">
                <a:buSzPts val="1500"/>
              </a:pPr>
              <a:endParaRPr sz="2000" dirty="0">
                <a:latin typeface="Helvetica Neue Light"/>
                <a:ea typeface="Helvetica Neue Light"/>
                <a:cs typeface="Helvetica Neue Light"/>
                <a:sym typeface="Helvetica Neue Light"/>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p:txBody>
        </p:sp>
        <p:pic>
          <p:nvPicPr>
            <p:cNvPr id="5" name="Google Shape;280;p40" descr="A screenshot of a computer&#10;&#10;Description automatically generated">
              <a:extLst>
                <a:ext uri="{FF2B5EF4-FFF2-40B4-BE49-F238E27FC236}">
                  <a16:creationId xmlns:a16="http://schemas.microsoft.com/office/drawing/2014/main" id="{76982ADA-AABC-7562-7460-F91424531EF1}"/>
                </a:ext>
              </a:extLst>
            </p:cNvPr>
            <p:cNvPicPr preferRelativeResize="0"/>
            <p:nvPr/>
          </p:nvPicPr>
          <p:blipFill rotWithShape="1">
            <a:blip r:embed="rId5">
              <a:alphaModFix/>
            </a:blip>
            <a:srcRect b="22142"/>
            <a:stretch/>
          </p:blipFill>
          <p:spPr>
            <a:xfrm>
              <a:off x="8147973" y="3715354"/>
              <a:ext cx="3566399" cy="1546335"/>
            </a:xfrm>
            <a:prstGeom prst="rect">
              <a:avLst/>
            </a:prstGeom>
            <a:noFill/>
            <a:ln>
              <a:noFill/>
            </a:ln>
          </p:spPr>
        </p:pic>
      </p:grpSp>
      <p:sp>
        <p:nvSpPr>
          <p:cNvPr id="13" name="Google Shape;271;p40">
            <a:extLst>
              <a:ext uri="{FF2B5EF4-FFF2-40B4-BE49-F238E27FC236}">
                <a16:creationId xmlns:a16="http://schemas.microsoft.com/office/drawing/2014/main" id="{E6E709E6-4F3B-E870-576C-0D8A0A6C4F91}"/>
              </a:ext>
            </a:extLst>
          </p:cNvPr>
          <p:cNvSpPr/>
          <p:nvPr/>
        </p:nvSpPr>
        <p:spPr>
          <a:xfrm>
            <a:off x="7794466" y="2270345"/>
            <a:ext cx="3759995" cy="255101"/>
          </a:xfrm>
          <a:prstGeom prst="rect">
            <a:avLst/>
          </a:prstGeom>
          <a:noFill/>
          <a:ln>
            <a:noFill/>
          </a:ln>
        </p:spPr>
        <p:txBody>
          <a:bodyPr spcFirstLastPara="1" wrap="square" lIns="43667" tIns="43667" rIns="43667" bIns="43667" anchor="ctr" anchorCtr="0">
            <a:noAutofit/>
          </a:bodyPr>
          <a:lstStyle/>
          <a:p>
            <a:pPr lvl="1" indent="203190" algn="ctr">
              <a:buSzPts val="1500"/>
            </a:pPr>
            <a:r>
              <a:rPr lang="en-GB" u="sng" dirty="0">
                <a:solidFill>
                  <a:schemeClr val="hlink"/>
                </a:solidFill>
              </a:rPr>
              <a:t>http://marketplace.sasview.org</a:t>
            </a:r>
            <a:endParaRPr sz="1100" dirty="0"/>
          </a:p>
        </p:txBody>
      </p:sp>
      <p:sp>
        <p:nvSpPr>
          <p:cNvPr id="2" name="Slide Number Placeholder 1">
            <a:extLst>
              <a:ext uri="{FF2B5EF4-FFF2-40B4-BE49-F238E27FC236}">
                <a16:creationId xmlns:a16="http://schemas.microsoft.com/office/drawing/2014/main" id="{FDE36A64-94E2-6F1D-4D02-89451E74C18F}"/>
              </a:ext>
            </a:extLst>
          </p:cNvPr>
          <p:cNvSpPr>
            <a:spLocks noGrp="1"/>
          </p:cNvSpPr>
          <p:nvPr>
            <p:ph type="sldNum" idx="12"/>
          </p:nvPr>
        </p:nvSpPr>
        <p:spPr/>
        <p:txBody>
          <a:bodyPr/>
          <a:lstStyle/>
          <a:p>
            <a:fld id="{00000000-1234-1234-1234-123412341234}" type="slidenum">
              <a:rPr lang="en"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9"/>
          <p:cNvSpPr txBox="1">
            <a:spLocks noGrp="1"/>
          </p:cNvSpPr>
          <p:nvPr>
            <p:ph type="ctrTitle"/>
          </p:nvPr>
        </p:nvSpPr>
        <p:spPr>
          <a:xfrm>
            <a:off x="1690023" y="3124706"/>
            <a:ext cx="8520600" cy="991025"/>
          </a:xfrm>
          <a:prstGeom prst="rect">
            <a:avLst/>
          </a:prstGeom>
        </p:spPr>
        <p:txBody>
          <a:bodyPr spcFirstLastPara="1" vert="horz" wrap="square" lIns="91425" tIns="91425" rIns="91425" bIns="91425" rtlCol="0" anchor="b" anchorCtr="0">
            <a:noAutofit/>
          </a:bodyPr>
          <a:lstStyle/>
          <a:p>
            <a:r>
              <a:rPr lang="en" dirty="0" err="1"/>
              <a:t>SasView</a:t>
            </a:r>
            <a:r>
              <a:rPr lang="en" dirty="0"/>
              <a:t> Today</a:t>
            </a:r>
            <a:endParaRPr lang="en" dirty="0">
              <a:cs typeface="Calibri Light"/>
            </a:endParaRPr>
          </a:p>
        </p:txBody>
      </p:sp>
      <p:pic>
        <p:nvPicPr>
          <p:cNvPr id="118" name="Google Shape;118;p29"/>
          <p:cNvPicPr preferRelativeResize="0"/>
          <p:nvPr/>
        </p:nvPicPr>
        <p:blipFill rotWithShape="1">
          <a:blip r:embed="rId3">
            <a:alphaModFix/>
          </a:blip>
          <a:srcRect/>
          <a:stretch/>
        </p:blipFill>
        <p:spPr>
          <a:xfrm>
            <a:off x="1951343" y="5855527"/>
            <a:ext cx="3734779" cy="746957"/>
          </a:xfrm>
          <a:prstGeom prst="rect">
            <a:avLst/>
          </a:prstGeom>
          <a:noFill/>
          <a:ln>
            <a:noFill/>
          </a:ln>
        </p:spPr>
      </p:pic>
      <p:pic>
        <p:nvPicPr>
          <p:cNvPr id="119" name="Google Shape;119;p29"/>
          <p:cNvPicPr preferRelativeResize="0"/>
          <p:nvPr/>
        </p:nvPicPr>
        <p:blipFill rotWithShape="1">
          <a:blip r:embed="rId4">
            <a:alphaModFix/>
          </a:blip>
          <a:srcRect/>
          <a:stretch/>
        </p:blipFill>
        <p:spPr>
          <a:xfrm>
            <a:off x="5035348" y="5961821"/>
            <a:ext cx="2987861" cy="640663"/>
          </a:xfrm>
          <a:prstGeom prst="rect">
            <a:avLst/>
          </a:prstGeom>
          <a:noFill/>
          <a:ln>
            <a:noFill/>
          </a:ln>
        </p:spPr>
      </p:pic>
      <p:pic>
        <p:nvPicPr>
          <p:cNvPr id="120" name="Google Shape;120;p29"/>
          <p:cNvPicPr preferRelativeResize="0"/>
          <p:nvPr/>
        </p:nvPicPr>
        <p:blipFill rotWithShape="1">
          <a:blip r:embed="rId5">
            <a:alphaModFix/>
          </a:blip>
          <a:srcRect/>
          <a:stretch/>
        </p:blipFill>
        <p:spPr>
          <a:xfrm>
            <a:off x="677614" y="300412"/>
            <a:ext cx="1847853" cy="991025"/>
          </a:xfrm>
          <a:prstGeom prst="rect">
            <a:avLst/>
          </a:prstGeom>
          <a:noFill/>
          <a:ln>
            <a:noFill/>
          </a:ln>
        </p:spPr>
      </p:pic>
      <p:pic>
        <p:nvPicPr>
          <p:cNvPr id="121" name="Google Shape;121;p29"/>
          <p:cNvPicPr preferRelativeResize="0"/>
          <p:nvPr/>
        </p:nvPicPr>
        <p:blipFill rotWithShape="1">
          <a:blip r:embed="rId6">
            <a:alphaModFix/>
          </a:blip>
          <a:srcRect/>
          <a:stretch/>
        </p:blipFill>
        <p:spPr>
          <a:xfrm>
            <a:off x="3366979" y="300423"/>
            <a:ext cx="1025877" cy="973651"/>
          </a:xfrm>
          <a:prstGeom prst="rect">
            <a:avLst/>
          </a:prstGeom>
          <a:noFill/>
          <a:ln>
            <a:noFill/>
          </a:ln>
        </p:spPr>
      </p:pic>
      <p:pic>
        <p:nvPicPr>
          <p:cNvPr id="122" name="Google Shape;122;p29"/>
          <p:cNvPicPr preferRelativeResize="0"/>
          <p:nvPr/>
        </p:nvPicPr>
        <p:blipFill rotWithShape="1">
          <a:blip r:embed="rId7">
            <a:alphaModFix/>
          </a:blip>
          <a:srcRect/>
          <a:stretch/>
        </p:blipFill>
        <p:spPr>
          <a:xfrm>
            <a:off x="4824326" y="100836"/>
            <a:ext cx="2254513" cy="1390169"/>
          </a:xfrm>
          <a:prstGeom prst="rect">
            <a:avLst/>
          </a:prstGeom>
          <a:noFill/>
          <a:ln>
            <a:noFill/>
          </a:ln>
        </p:spPr>
      </p:pic>
      <p:pic>
        <p:nvPicPr>
          <p:cNvPr id="123" name="Google Shape;123;p29"/>
          <p:cNvPicPr preferRelativeResize="0"/>
          <p:nvPr/>
        </p:nvPicPr>
        <p:blipFill rotWithShape="1">
          <a:blip r:embed="rId8">
            <a:alphaModFix/>
          </a:blip>
          <a:srcRect/>
          <a:stretch/>
        </p:blipFill>
        <p:spPr>
          <a:xfrm>
            <a:off x="8551198" y="5862077"/>
            <a:ext cx="1453903" cy="733865"/>
          </a:xfrm>
          <a:prstGeom prst="rect">
            <a:avLst/>
          </a:prstGeom>
          <a:noFill/>
          <a:ln>
            <a:noFill/>
          </a:ln>
        </p:spPr>
      </p:pic>
      <p:pic>
        <p:nvPicPr>
          <p:cNvPr id="124" name="Google Shape;124;p29"/>
          <p:cNvPicPr preferRelativeResize="0"/>
          <p:nvPr/>
        </p:nvPicPr>
        <p:blipFill rotWithShape="1">
          <a:blip r:embed="rId9">
            <a:alphaModFix/>
          </a:blip>
          <a:srcRect/>
          <a:stretch/>
        </p:blipFill>
        <p:spPr>
          <a:xfrm>
            <a:off x="7173899" y="575849"/>
            <a:ext cx="1498151" cy="431491"/>
          </a:xfrm>
          <a:prstGeom prst="rect">
            <a:avLst/>
          </a:prstGeom>
          <a:noFill/>
          <a:ln>
            <a:noFill/>
          </a:ln>
        </p:spPr>
      </p:pic>
      <p:pic>
        <p:nvPicPr>
          <p:cNvPr id="125" name="Google Shape;125;p29"/>
          <p:cNvPicPr preferRelativeResize="0"/>
          <p:nvPr/>
        </p:nvPicPr>
        <p:blipFill rotWithShape="1">
          <a:blip r:embed="rId10">
            <a:alphaModFix/>
          </a:blip>
          <a:srcRect/>
          <a:stretch/>
        </p:blipFill>
        <p:spPr>
          <a:xfrm>
            <a:off x="542277" y="5961821"/>
            <a:ext cx="844865" cy="591407"/>
          </a:xfrm>
          <a:prstGeom prst="rect">
            <a:avLst/>
          </a:prstGeom>
          <a:noFill/>
          <a:ln>
            <a:noFill/>
          </a:ln>
        </p:spPr>
      </p:pic>
      <p:pic>
        <p:nvPicPr>
          <p:cNvPr id="126" name="Google Shape;126;p29"/>
          <p:cNvPicPr preferRelativeResize="0"/>
          <p:nvPr/>
        </p:nvPicPr>
        <p:blipFill rotWithShape="1">
          <a:blip r:embed="rId11">
            <a:alphaModFix/>
          </a:blip>
          <a:srcRect/>
          <a:stretch/>
        </p:blipFill>
        <p:spPr>
          <a:xfrm>
            <a:off x="9909302" y="575849"/>
            <a:ext cx="1558847" cy="440151"/>
          </a:xfrm>
          <a:prstGeom prst="rect">
            <a:avLst/>
          </a:prstGeom>
          <a:noFill/>
          <a:ln>
            <a:noFill/>
          </a:ln>
        </p:spPr>
      </p:pic>
      <p:pic>
        <p:nvPicPr>
          <p:cNvPr id="127" name="Google Shape;127;p29"/>
          <p:cNvPicPr preferRelativeResize="0"/>
          <p:nvPr/>
        </p:nvPicPr>
        <p:blipFill rotWithShape="1">
          <a:blip r:embed="rId12">
            <a:alphaModFix/>
          </a:blip>
          <a:srcRect/>
          <a:stretch/>
        </p:blipFill>
        <p:spPr>
          <a:xfrm>
            <a:off x="10533090" y="5809884"/>
            <a:ext cx="1055081" cy="743353"/>
          </a:xfrm>
          <a:prstGeom prst="rect">
            <a:avLst/>
          </a:prstGeom>
          <a:noFill/>
          <a:ln>
            <a:noFill/>
          </a:ln>
        </p:spPr>
      </p:pic>
    </p:spTree>
    <p:extLst>
      <p:ext uri="{BB962C8B-B14F-4D97-AF65-F5344CB8AC3E}">
        <p14:creationId xmlns:p14="http://schemas.microsoft.com/office/powerpoint/2010/main" val="3258727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B147A-73D2-4D08-526D-BAC89F3E5DFE}"/>
              </a:ext>
            </a:extLst>
          </p:cNvPr>
          <p:cNvSpPr txBox="1"/>
          <p:nvPr/>
        </p:nvSpPr>
        <p:spPr>
          <a:xfrm>
            <a:off x="1292798" y="410456"/>
            <a:ext cx="6750566"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Basic Structure of code base</a:t>
            </a:r>
            <a:endParaRPr lang="en-US" dirty="0">
              <a:solidFill>
                <a:schemeClr val="accent1"/>
              </a:solidFill>
            </a:endParaRPr>
          </a:p>
        </p:txBody>
      </p:sp>
      <p:sp>
        <p:nvSpPr>
          <p:cNvPr id="9" name="Content Placeholder 5">
            <a:extLst>
              <a:ext uri="{FF2B5EF4-FFF2-40B4-BE49-F238E27FC236}">
                <a16:creationId xmlns:a16="http://schemas.microsoft.com/office/drawing/2014/main" id="{50049852-91A7-4605-3AF5-796FB95D6291}"/>
              </a:ext>
            </a:extLst>
          </p:cNvPr>
          <p:cNvSpPr txBox="1">
            <a:spLocks/>
          </p:cNvSpPr>
          <p:nvPr/>
        </p:nvSpPr>
        <p:spPr>
          <a:xfrm>
            <a:off x="980444" y="4538807"/>
            <a:ext cx="9369309" cy="22767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i="1" dirty="0">
                <a:cs typeface="Calibri"/>
              </a:rPr>
              <a:t>Pip install </a:t>
            </a:r>
            <a:r>
              <a:rPr lang="en-GB" i="1" dirty="0" err="1">
                <a:cs typeface="Calibri"/>
              </a:rPr>
              <a:t>sasmodels</a:t>
            </a:r>
            <a:r>
              <a:rPr lang="en-GB" i="1" dirty="0">
                <a:cs typeface="Calibri"/>
              </a:rPr>
              <a:t> </a:t>
            </a:r>
            <a:r>
              <a:rPr lang="en-GB" i="1" dirty="0" err="1">
                <a:cs typeface="Calibri"/>
              </a:rPr>
              <a:t>sasdata</a:t>
            </a:r>
            <a:endParaRPr lang="en-GB" dirty="0" err="1">
              <a:cs typeface="Calibri"/>
            </a:endParaRPr>
          </a:p>
          <a:p>
            <a:pPr>
              <a:buFont typeface="Arial"/>
              <a:buChar char="•"/>
            </a:pPr>
            <a:r>
              <a:rPr lang="en-GB" dirty="0">
                <a:cs typeface="Calibri"/>
              </a:rPr>
              <a:t>Need to finish separating GUI from </a:t>
            </a:r>
            <a:r>
              <a:rPr lang="en-GB" dirty="0" err="1">
                <a:cs typeface="Calibri"/>
              </a:rPr>
              <a:t>sascalc</a:t>
            </a:r>
            <a:r>
              <a:rPr lang="en-GB" dirty="0">
                <a:cs typeface="Calibri"/>
              </a:rPr>
              <a:t> … discussion on how</a:t>
            </a:r>
          </a:p>
          <a:p>
            <a:pPr>
              <a:buFont typeface="Arial"/>
              <a:buChar char="•"/>
            </a:pPr>
            <a:r>
              <a:rPr lang="en-GB" dirty="0">
                <a:cs typeface="Calibri"/>
              </a:rPr>
              <a:t>Documenting entry points to GUI functionalities</a:t>
            </a:r>
          </a:p>
          <a:p>
            <a:pPr marL="0" indent="0">
              <a:buNone/>
            </a:pPr>
            <a:endParaRPr lang="en-US" dirty="0">
              <a:cs typeface="Calibri"/>
            </a:endParaRPr>
          </a:p>
          <a:p>
            <a:endParaRPr lang="en-SE" dirty="0">
              <a:cs typeface="Calibri" panose="020F0502020204030204"/>
            </a:endParaRPr>
          </a:p>
        </p:txBody>
      </p:sp>
      <p:sp>
        <p:nvSpPr>
          <p:cNvPr id="11" name="Rounded Rectangle 8">
            <a:extLst>
              <a:ext uri="{FF2B5EF4-FFF2-40B4-BE49-F238E27FC236}">
                <a16:creationId xmlns:a16="http://schemas.microsoft.com/office/drawing/2014/main" id="{3D622ED4-1D9B-6F4E-5B18-D552470486D8}"/>
              </a:ext>
            </a:extLst>
          </p:cNvPr>
          <p:cNvSpPr/>
          <p:nvPr/>
        </p:nvSpPr>
        <p:spPr>
          <a:xfrm>
            <a:off x="1352136" y="1457622"/>
            <a:ext cx="2275840" cy="9550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dirty="0"/>
              <a:t>sasview</a:t>
            </a:r>
          </a:p>
        </p:txBody>
      </p:sp>
      <p:sp>
        <p:nvSpPr>
          <p:cNvPr id="13" name="Rounded Rectangle 9">
            <a:extLst>
              <a:ext uri="{FF2B5EF4-FFF2-40B4-BE49-F238E27FC236}">
                <a16:creationId xmlns:a16="http://schemas.microsoft.com/office/drawing/2014/main" id="{087DC848-2404-BE50-5EC1-670A4314F85C}"/>
              </a:ext>
            </a:extLst>
          </p:cNvPr>
          <p:cNvSpPr/>
          <p:nvPr/>
        </p:nvSpPr>
        <p:spPr>
          <a:xfrm>
            <a:off x="3760950" y="1457622"/>
            <a:ext cx="2275840" cy="95504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dirty="0"/>
              <a:t>sasdata</a:t>
            </a:r>
          </a:p>
        </p:txBody>
      </p:sp>
      <p:sp>
        <p:nvSpPr>
          <p:cNvPr id="15" name="Rounded Rectangle 10">
            <a:extLst>
              <a:ext uri="{FF2B5EF4-FFF2-40B4-BE49-F238E27FC236}">
                <a16:creationId xmlns:a16="http://schemas.microsoft.com/office/drawing/2014/main" id="{7BCAAB7B-8531-F876-62DF-F603FD211AC2}"/>
              </a:ext>
            </a:extLst>
          </p:cNvPr>
          <p:cNvSpPr/>
          <p:nvPr/>
        </p:nvSpPr>
        <p:spPr>
          <a:xfrm>
            <a:off x="6169764" y="1468243"/>
            <a:ext cx="2275840" cy="95504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dirty="0"/>
              <a:t>sasmodels</a:t>
            </a:r>
          </a:p>
        </p:txBody>
      </p:sp>
      <p:sp>
        <p:nvSpPr>
          <p:cNvPr id="17" name="Rounded Rectangle 11">
            <a:extLst>
              <a:ext uri="{FF2B5EF4-FFF2-40B4-BE49-F238E27FC236}">
                <a16:creationId xmlns:a16="http://schemas.microsoft.com/office/drawing/2014/main" id="{26E1C4A9-3558-F43B-B455-469BBF9D9282}"/>
              </a:ext>
            </a:extLst>
          </p:cNvPr>
          <p:cNvSpPr/>
          <p:nvPr/>
        </p:nvSpPr>
        <p:spPr>
          <a:xfrm>
            <a:off x="8578578" y="1457622"/>
            <a:ext cx="2275840" cy="95504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dirty="0"/>
              <a:t>bumps</a:t>
            </a:r>
          </a:p>
        </p:txBody>
      </p:sp>
      <p:sp>
        <p:nvSpPr>
          <p:cNvPr id="18" name="Rounded Rectangle 8">
            <a:extLst>
              <a:ext uri="{FF2B5EF4-FFF2-40B4-BE49-F238E27FC236}">
                <a16:creationId xmlns:a16="http://schemas.microsoft.com/office/drawing/2014/main" id="{24E38D9E-38F9-7B91-F051-93DF1FDB4A58}"/>
              </a:ext>
            </a:extLst>
          </p:cNvPr>
          <p:cNvSpPr/>
          <p:nvPr/>
        </p:nvSpPr>
        <p:spPr>
          <a:xfrm>
            <a:off x="153105" y="2948004"/>
            <a:ext cx="2275840" cy="9550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GUI (</a:t>
            </a:r>
            <a:r>
              <a:rPr lang="en-US" dirty="0" err="1">
                <a:cs typeface="Calibri"/>
              </a:rPr>
              <a:t>QtGui</a:t>
            </a:r>
            <a:r>
              <a:rPr lang="en-US" dirty="0">
                <a:cs typeface="Calibri"/>
              </a:rPr>
              <a:t>)</a:t>
            </a:r>
          </a:p>
        </p:txBody>
      </p:sp>
      <p:sp>
        <p:nvSpPr>
          <p:cNvPr id="19" name="Rounded Rectangle 8">
            <a:extLst>
              <a:ext uri="{FF2B5EF4-FFF2-40B4-BE49-F238E27FC236}">
                <a16:creationId xmlns:a16="http://schemas.microsoft.com/office/drawing/2014/main" id="{25AD9250-C605-1D9E-7F1C-39AF6728E210}"/>
              </a:ext>
            </a:extLst>
          </p:cNvPr>
          <p:cNvSpPr/>
          <p:nvPr/>
        </p:nvSpPr>
        <p:spPr>
          <a:xfrm>
            <a:off x="2573576" y="2948003"/>
            <a:ext cx="2275840" cy="9550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E"/>
              <a:t>sascalc</a:t>
            </a:r>
            <a:endParaRPr lang="en-SE" dirty="0"/>
          </a:p>
        </p:txBody>
      </p:sp>
      <p:cxnSp>
        <p:nvCxnSpPr>
          <p:cNvPr id="20" name="Straight Arrow Connector 19">
            <a:extLst>
              <a:ext uri="{FF2B5EF4-FFF2-40B4-BE49-F238E27FC236}">
                <a16:creationId xmlns:a16="http://schemas.microsoft.com/office/drawing/2014/main" id="{CA5A71EB-2B7E-FBD5-E39A-9AC0FFEF267F}"/>
              </a:ext>
            </a:extLst>
          </p:cNvPr>
          <p:cNvCxnSpPr/>
          <p:nvPr/>
        </p:nvCxnSpPr>
        <p:spPr>
          <a:xfrm flipH="1">
            <a:off x="1902760" y="2501152"/>
            <a:ext cx="497540" cy="398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B615CAF-98E1-D642-1E9B-DB130BC9D003}"/>
              </a:ext>
            </a:extLst>
          </p:cNvPr>
          <p:cNvCxnSpPr>
            <a:cxnSpLocks/>
          </p:cNvCxnSpPr>
          <p:nvPr/>
        </p:nvCxnSpPr>
        <p:spPr>
          <a:xfrm>
            <a:off x="2568387" y="2501151"/>
            <a:ext cx="488578" cy="398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49A5C8-C395-E1AC-EEFB-CAC78290699B}"/>
              </a:ext>
            </a:extLst>
          </p:cNvPr>
          <p:cNvCxnSpPr/>
          <p:nvPr/>
        </p:nvCxnSpPr>
        <p:spPr>
          <a:xfrm flipH="1">
            <a:off x="8513220" y="1030382"/>
            <a:ext cx="2690" cy="2348752"/>
          </a:xfrm>
          <a:prstGeom prst="straightConnector1">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6C57136-D9F2-C034-3FFB-BF6C675DA51C}"/>
              </a:ext>
            </a:extLst>
          </p:cNvPr>
          <p:cNvSpPr>
            <a:spLocks noGrp="1"/>
          </p:cNvSpPr>
          <p:nvPr>
            <p:ph type="sldNum" sz="quarter" idx="12"/>
          </p:nvPr>
        </p:nvSpPr>
        <p:spPr/>
        <p:txBody>
          <a:bodyPr/>
          <a:lstStyle/>
          <a:p>
            <a:fld id="{27352AE2-6499-47C6-B239-D02F9505CDF8}" type="slidenum">
              <a:rPr lang="en-US" smtClean="0"/>
              <a:t>15</a:t>
            </a:fld>
            <a:endParaRPr lang="en-US"/>
          </a:p>
        </p:txBody>
      </p:sp>
    </p:spTree>
    <p:extLst>
      <p:ext uri="{BB962C8B-B14F-4D97-AF65-F5344CB8AC3E}">
        <p14:creationId xmlns:p14="http://schemas.microsoft.com/office/powerpoint/2010/main" val="974374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3EE177-42A3-C3BB-AC11-24AA6F3A6A31}"/>
              </a:ext>
            </a:extLst>
          </p:cNvPr>
          <p:cNvSpPr txBox="1"/>
          <p:nvPr/>
        </p:nvSpPr>
        <p:spPr>
          <a:xfrm>
            <a:off x="2887918" y="258056"/>
            <a:ext cx="5060873" cy="1015663"/>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DATA MANAGEMENT</a:t>
            </a:r>
          </a:p>
          <a:p>
            <a:r>
              <a:rPr lang="en-US" sz="2800" i="1" dirty="0">
                <a:solidFill>
                  <a:schemeClr val="accent1"/>
                </a:solidFill>
                <a:latin typeface="Verdana"/>
                <a:ea typeface="Verdana"/>
                <a:cs typeface="Times New Roman"/>
              </a:rPr>
              <a:t>Recently moved to </a:t>
            </a:r>
            <a:r>
              <a:rPr lang="en-US" sz="2800" i="1" err="1">
                <a:solidFill>
                  <a:schemeClr val="accent1"/>
                </a:solidFill>
                <a:latin typeface="Verdana"/>
                <a:ea typeface="Verdana"/>
                <a:cs typeface="Times New Roman"/>
              </a:rPr>
              <a:t>sasdata</a:t>
            </a:r>
            <a:endParaRPr lang="en-US" sz="2800" i="1" dirty="0">
              <a:solidFill>
                <a:schemeClr val="accent1"/>
              </a:solidFill>
              <a:latin typeface="Verdana"/>
              <a:ea typeface="Verdana"/>
              <a:cs typeface="Times New Roman"/>
            </a:endParaRPr>
          </a:p>
        </p:txBody>
      </p:sp>
      <p:sp>
        <p:nvSpPr>
          <p:cNvPr id="6" name="TextBox 1">
            <a:extLst>
              <a:ext uri="{FF2B5EF4-FFF2-40B4-BE49-F238E27FC236}">
                <a16:creationId xmlns:a16="http://schemas.microsoft.com/office/drawing/2014/main" id="{5229A417-7946-C5CD-48F9-EF353463322D}"/>
              </a:ext>
            </a:extLst>
          </p:cNvPr>
          <p:cNvSpPr txBox="1"/>
          <p:nvPr/>
        </p:nvSpPr>
        <p:spPr>
          <a:xfrm>
            <a:off x="1630663" y="2024927"/>
            <a:ext cx="8373675" cy="2677656"/>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Palatino Linotype"/>
              </a:rPr>
              <a:t>Most all 1D data types supported on input</a:t>
            </a:r>
            <a:endParaRPr lang="en-US" sz="2400" dirty="0">
              <a:latin typeface="Palatino Linotype" panose="02040502050505030304" pitchFamily="18" charset="0"/>
            </a:endParaRPr>
          </a:p>
          <a:p>
            <a:pPr marL="342900" indent="-342900">
              <a:buFont typeface="Arial" panose="020B0604020202020204" pitchFamily="34" charset="0"/>
              <a:buChar char="•"/>
            </a:pPr>
            <a:r>
              <a:rPr lang="en-US" sz="2400" dirty="0">
                <a:latin typeface="Palatino Linotype" panose="02040502050505030304" pitchFamily="18" charset="0"/>
              </a:rPr>
              <a:t>Standard data supported (cansas1D and </a:t>
            </a:r>
            <a:r>
              <a:rPr lang="en-US" sz="2400" dirty="0" err="1">
                <a:latin typeface="Palatino Linotype" panose="02040502050505030304" pitchFamily="18" charset="0"/>
              </a:rPr>
              <a:t>NXcanSAS</a:t>
            </a:r>
            <a:r>
              <a:rPr lang="en-US" sz="2400" dirty="0">
                <a:latin typeface="Palatino Linotype" panose="02040502050505030304" pitchFamily="18" charset="0"/>
              </a:rPr>
              <a:t>)</a:t>
            </a:r>
          </a:p>
          <a:p>
            <a:pPr marL="342900" indent="-342900">
              <a:buFont typeface="Arial" panose="020B0604020202020204" pitchFamily="34" charset="0"/>
              <a:buChar char="•"/>
            </a:pPr>
            <a:r>
              <a:rPr lang="en-US" sz="2400" dirty="0">
                <a:latin typeface="Palatino Linotype" panose="02040502050505030304" pitchFamily="18" charset="0"/>
              </a:rPr>
              <a:t>Some image and odd data supported through converters</a:t>
            </a:r>
          </a:p>
          <a:p>
            <a:pPr marL="342900" indent="-342900">
              <a:buFont typeface="Arial" panose="020B0604020202020204" pitchFamily="34" charset="0"/>
              <a:buChar char="•"/>
            </a:pPr>
            <a:r>
              <a:rPr lang="en-US" sz="2400" dirty="0">
                <a:latin typeface="Palatino Linotype" panose="02040502050505030304" pitchFamily="18" charset="0"/>
              </a:rPr>
              <a:t>All data output in </a:t>
            </a:r>
            <a:r>
              <a:rPr lang="en-US" sz="2400" dirty="0" err="1">
                <a:latin typeface="Palatino Linotype" panose="02040502050505030304" pitchFamily="18" charset="0"/>
              </a:rPr>
              <a:t>NXcanSAS</a:t>
            </a:r>
            <a:r>
              <a:rPr lang="en-US" sz="2400" dirty="0">
                <a:latin typeface="Palatino Linotype" panose="02040502050505030304" pitchFamily="18" charset="0"/>
              </a:rPr>
              <a:t> format</a:t>
            </a:r>
          </a:p>
          <a:p>
            <a:pPr marL="342900" indent="-342900">
              <a:buFont typeface="Arial" panose="020B0604020202020204" pitchFamily="34" charset="0"/>
              <a:buChar char="•"/>
            </a:pPr>
            <a:r>
              <a:rPr lang="en-US" sz="2400" dirty="0">
                <a:latin typeface="Palatino Linotype" panose="02040502050505030304" pitchFamily="18" charset="0"/>
              </a:rPr>
              <a:t>Calculated curves associated with data (PQ, SQ, </a:t>
            </a:r>
            <a:r>
              <a:rPr lang="en-US" sz="2400" dirty="0" err="1">
                <a:latin typeface="Palatino Linotype" panose="02040502050505030304" pitchFamily="18" charset="0"/>
              </a:rPr>
              <a:t>desmeared</a:t>
            </a:r>
            <a:r>
              <a:rPr lang="en-US" sz="2400" dirty="0">
                <a:latin typeface="Palatino Linotype" panose="02040502050505030304" pitchFamily="18" charset="0"/>
              </a:rPr>
              <a:t> model, </a:t>
            </a:r>
            <a:r>
              <a:rPr lang="en-US" sz="2400" dirty="0" err="1">
                <a:latin typeface="Palatino Linotype" panose="02040502050505030304" pitchFamily="18" charset="0"/>
              </a:rPr>
              <a:t>etc</a:t>
            </a:r>
            <a:r>
              <a:rPr lang="en-US" sz="2400" dirty="0">
                <a:latin typeface="Palatino Linotype" panose="02040502050505030304" pitchFamily="18" charset="0"/>
              </a:rPr>
              <a:t>)</a:t>
            </a:r>
          </a:p>
          <a:p>
            <a:pPr marL="342900" indent="-342900">
              <a:buFont typeface="Arial" panose="020B0604020202020204" pitchFamily="34" charset="0"/>
              <a:buChar char="•"/>
            </a:pPr>
            <a:r>
              <a:rPr lang="en-US" sz="2400" dirty="0">
                <a:latin typeface="Palatino Linotype" panose="02040502050505030304" pitchFamily="18" charset="0"/>
              </a:rPr>
              <a:t>Project saving capabilities (currently a bit fragile)</a:t>
            </a:r>
          </a:p>
        </p:txBody>
      </p:sp>
      <p:sp>
        <p:nvSpPr>
          <p:cNvPr id="4" name="Slide Number Placeholder 3">
            <a:extLst>
              <a:ext uri="{FF2B5EF4-FFF2-40B4-BE49-F238E27FC236}">
                <a16:creationId xmlns:a16="http://schemas.microsoft.com/office/drawing/2014/main" id="{E2B0B056-7E68-0C4B-4F8F-38FE3F22A3B4}"/>
              </a:ext>
            </a:extLst>
          </p:cNvPr>
          <p:cNvSpPr>
            <a:spLocks noGrp="1"/>
          </p:cNvSpPr>
          <p:nvPr>
            <p:ph type="sldNum" sz="quarter" idx="12"/>
          </p:nvPr>
        </p:nvSpPr>
        <p:spPr/>
        <p:txBody>
          <a:bodyPr/>
          <a:lstStyle/>
          <a:p>
            <a:fld id="{27352AE2-6499-47C6-B239-D02F9505CDF8}" type="slidenum">
              <a:rPr lang="en-US" smtClean="0"/>
              <a:t>16</a:t>
            </a:fld>
            <a:endParaRPr lang="en-US"/>
          </a:p>
        </p:txBody>
      </p:sp>
    </p:spTree>
    <p:extLst>
      <p:ext uri="{BB962C8B-B14F-4D97-AF65-F5344CB8AC3E}">
        <p14:creationId xmlns:p14="http://schemas.microsoft.com/office/powerpoint/2010/main" val="2686262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4">
            <a:extLst>
              <a:ext uri="{FF2B5EF4-FFF2-40B4-BE49-F238E27FC236}">
                <a16:creationId xmlns:a16="http://schemas.microsoft.com/office/drawing/2014/main" id="{6EB1A4AC-4BE9-DFD3-D38C-8E605036184F}"/>
              </a:ext>
            </a:extLst>
          </p:cNvPr>
          <p:cNvSpPr txBox="1"/>
          <p:nvPr/>
        </p:nvSpPr>
        <p:spPr>
          <a:xfrm>
            <a:off x="8648391" y="4048573"/>
            <a:ext cx="341937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Fitting</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Invariant</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err="1">
                <a:latin typeface="Palatino Linotype" panose="02040502050505030304" pitchFamily="18" charset="0"/>
                <a:ea typeface="+mn-ea"/>
                <a:sym typeface="Helvetica Light"/>
              </a:rPr>
              <a:t>Pr</a:t>
            </a:r>
            <a:r>
              <a:rPr lang="en-US" sz="2400" dirty="0">
                <a:latin typeface="Palatino Linotype" panose="02040502050505030304" pitchFamily="18" charset="0"/>
                <a:ea typeface="+mn-ea"/>
                <a:sym typeface="Helvetica Light"/>
              </a:rPr>
              <a:t> Inversion</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Correlation Function</a:t>
            </a:r>
            <a:endParaRPr lang="en-US" sz="2400" dirty="0">
              <a:latin typeface="Palatino Linotype" panose="02040502050505030304" pitchFamily="18" charset="0"/>
              <a:ea typeface="+mn-ea"/>
            </a:endParaRPr>
          </a:p>
        </p:txBody>
      </p:sp>
      <p:sp>
        <p:nvSpPr>
          <p:cNvPr id="2" name="TextBox 3">
            <a:extLst>
              <a:ext uri="{FF2B5EF4-FFF2-40B4-BE49-F238E27FC236}">
                <a16:creationId xmlns:a16="http://schemas.microsoft.com/office/drawing/2014/main" id="{C8CE1A02-91E8-06CF-9014-A96F92E4066A}"/>
              </a:ext>
            </a:extLst>
          </p:cNvPr>
          <p:cNvSpPr txBox="1"/>
          <p:nvPr/>
        </p:nvSpPr>
        <p:spPr>
          <a:xfrm>
            <a:off x="8595595" y="3491931"/>
            <a:ext cx="220141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84200" hangingPunct="0">
              <a:buClrTx/>
            </a:pPr>
            <a:r>
              <a:rPr lang="en-US" sz="2800" b="1" dirty="0" err="1">
                <a:latin typeface="Verdana"/>
                <a:ea typeface="Verdana"/>
                <a:cs typeface="Arial"/>
              </a:rPr>
              <a:t>Analaysis</a:t>
            </a:r>
            <a:endParaRPr lang="en-US" sz="2800" b="1" dirty="0" err="1">
              <a:latin typeface="Verdana" panose="020B0604030504040204" pitchFamily="34" charset="0"/>
              <a:ea typeface="Verdana" panose="020B060403050404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EC51131F-532E-4C96-95AF-BF25C77CE49D}"/>
              </a:ext>
            </a:extLst>
          </p:cNvPr>
          <p:cNvSpPr txBox="1"/>
          <p:nvPr/>
        </p:nvSpPr>
        <p:spPr>
          <a:xfrm>
            <a:off x="3140408" y="221605"/>
            <a:ext cx="6898940" cy="584775"/>
          </a:xfrm>
          <a:prstGeom prst="rect">
            <a:avLst/>
          </a:prstGeom>
          <a:noFill/>
        </p:spPr>
        <p:txBody>
          <a:bodyPr wrap="none" lIns="91440" tIns="45720" rIns="91440" bIns="45720" rtlCol="0" anchor="t">
            <a:spAutoFit/>
          </a:bodyPr>
          <a:lstStyle/>
          <a:p>
            <a:r>
              <a:rPr lang="en-US" sz="3200" b="1" dirty="0" err="1">
                <a:solidFill>
                  <a:schemeClr val="accent1"/>
                </a:solidFill>
                <a:latin typeface="Times New Roman"/>
                <a:cs typeface="Times New Roman"/>
              </a:rPr>
              <a:t>SasView</a:t>
            </a:r>
            <a:r>
              <a:rPr lang="en-US" sz="3200" b="1" dirty="0">
                <a:solidFill>
                  <a:schemeClr val="accent1"/>
                </a:solidFill>
                <a:latin typeface="Times New Roman"/>
                <a:cs typeface="Times New Roman"/>
              </a:rPr>
              <a:t> Toolkit for SAS data Analysis</a:t>
            </a:r>
          </a:p>
        </p:txBody>
      </p:sp>
      <p:pic>
        <p:nvPicPr>
          <p:cNvPr id="23" name="Picture 22" descr="Graphical user interface, application, Word&#10;&#10;Description automatically generated">
            <a:extLst>
              <a:ext uri="{FF2B5EF4-FFF2-40B4-BE49-F238E27FC236}">
                <a16:creationId xmlns:a16="http://schemas.microsoft.com/office/drawing/2014/main" id="{1D79DC0B-F9A3-6731-F426-6E337994A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641" y="1924084"/>
            <a:ext cx="6697171" cy="1537056"/>
          </a:xfrm>
          <a:prstGeom prst="rect">
            <a:avLst/>
          </a:prstGeom>
        </p:spPr>
      </p:pic>
      <p:sp>
        <p:nvSpPr>
          <p:cNvPr id="24" name="TextBox 2">
            <a:extLst>
              <a:ext uri="{FF2B5EF4-FFF2-40B4-BE49-F238E27FC236}">
                <a16:creationId xmlns:a16="http://schemas.microsoft.com/office/drawing/2014/main" id="{A7CFD5DA-5F08-6424-060E-91E14E22159A}"/>
              </a:ext>
            </a:extLst>
          </p:cNvPr>
          <p:cNvSpPr txBox="1"/>
          <p:nvPr/>
        </p:nvSpPr>
        <p:spPr>
          <a:xfrm>
            <a:off x="6700915" y="1010660"/>
            <a:ext cx="587521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84200" hangingPunct="0">
              <a:buClrTx/>
            </a:pPr>
            <a:r>
              <a:rPr lang="en-US" sz="2800" b="1" dirty="0">
                <a:latin typeface="Verdana"/>
                <a:ea typeface="Verdana"/>
                <a:sym typeface="Helvetica Light"/>
              </a:rPr>
              <a:t>Perspectives on the data</a:t>
            </a:r>
            <a:endParaRPr lang="en-US" sz="2800" b="1" dirty="0">
              <a:latin typeface="Verdana"/>
              <a:ea typeface="Verdana"/>
            </a:endParaRPr>
          </a:p>
        </p:txBody>
      </p:sp>
      <p:sp>
        <p:nvSpPr>
          <p:cNvPr id="25" name="TextBox 3">
            <a:extLst>
              <a:ext uri="{FF2B5EF4-FFF2-40B4-BE49-F238E27FC236}">
                <a16:creationId xmlns:a16="http://schemas.microsoft.com/office/drawing/2014/main" id="{188D6C47-A2A9-B385-22AB-01AE5CC35122}"/>
              </a:ext>
            </a:extLst>
          </p:cNvPr>
          <p:cNvSpPr txBox="1"/>
          <p:nvPr/>
        </p:nvSpPr>
        <p:spPr>
          <a:xfrm>
            <a:off x="623273" y="1181351"/>
            <a:ext cx="123457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84200" hangingPunct="0">
              <a:buClrTx/>
            </a:pPr>
            <a:r>
              <a:rPr lang="en-US" sz="2800" b="1" dirty="0">
                <a:latin typeface="Verdana" panose="020B0604030504040204" pitchFamily="34" charset="0"/>
                <a:ea typeface="Verdana" panose="020B0604030504040204" pitchFamily="34" charset="0"/>
                <a:cs typeface="Arial" panose="020B0604020202020204" pitchFamily="34" charset="0"/>
                <a:sym typeface="Helvetica Light"/>
              </a:rPr>
              <a:t>Tools </a:t>
            </a:r>
          </a:p>
        </p:txBody>
      </p:sp>
      <p:sp>
        <p:nvSpPr>
          <p:cNvPr id="28" name="Arrow: Bent 27">
            <a:extLst>
              <a:ext uri="{FF2B5EF4-FFF2-40B4-BE49-F238E27FC236}">
                <a16:creationId xmlns:a16="http://schemas.microsoft.com/office/drawing/2014/main" id="{9471AD4C-848F-718A-428E-6C3D4D3FC5C2}"/>
              </a:ext>
            </a:extLst>
          </p:cNvPr>
          <p:cNvSpPr/>
          <p:nvPr/>
        </p:nvSpPr>
        <p:spPr>
          <a:xfrm rot="16200000">
            <a:off x="6950817" y="3164195"/>
            <a:ext cx="2157185" cy="1130888"/>
          </a:xfrm>
          <a:prstGeom prst="bentArrow">
            <a:avLst>
              <a:gd name="adj1" fmla="val 9424"/>
              <a:gd name="adj2" fmla="val 15735"/>
              <a:gd name="adj3" fmla="val 25000"/>
              <a:gd name="adj4" fmla="val 43750"/>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84200" hangingPunct="0">
              <a:buClrTx/>
            </a:pPr>
            <a:endParaRPr lang="en-US" sz="2400">
              <a:solidFill>
                <a:srgbClr val="FFFFFF"/>
              </a:solidFill>
              <a:latin typeface="+mn-lt"/>
              <a:ea typeface="+mn-ea"/>
              <a:cs typeface="+mn-cs"/>
              <a:sym typeface="Helvetica Light"/>
            </a:endParaRPr>
          </a:p>
        </p:txBody>
      </p:sp>
      <p:sp>
        <p:nvSpPr>
          <p:cNvPr id="29" name="TextBox 6">
            <a:extLst>
              <a:ext uri="{FF2B5EF4-FFF2-40B4-BE49-F238E27FC236}">
                <a16:creationId xmlns:a16="http://schemas.microsoft.com/office/drawing/2014/main" id="{675434B4-3B94-7FC8-B48A-1D23EE99FF32}"/>
              </a:ext>
            </a:extLst>
          </p:cNvPr>
          <p:cNvSpPr txBox="1"/>
          <p:nvPr/>
        </p:nvSpPr>
        <p:spPr>
          <a:xfrm>
            <a:off x="110509" y="1974289"/>
            <a:ext cx="4415525"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defTabSz="584200" hangingPunct="0">
              <a:buClrTx/>
              <a:buFont typeface="Arial" panose="020B0604020202020204" pitchFamily="34" charset="0"/>
              <a:buChar char="•"/>
            </a:pPr>
            <a:r>
              <a:rPr lang="en-US" sz="2200" dirty="0">
                <a:solidFill>
                  <a:srgbClr val="C00000"/>
                </a:solidFill>
                <a:latin typeface="Palatino Linotype"/>
                <a:sym typeface="Helvetica Light"/>
              </a:rPr>
              <a:t>Data Operation</a:t>
            </a:r>
          </a:p>
          <a:p>
            <a:pPr marL="285750" indent="-285750" defTabSz="584200" hangingPunct="0">
              <a:buClrTx/>
              <a:buFont typeface="Arial" panose="020B0604020202020204" pitchFamily="34" charset="0"/>
              <a:buChar char="•"/>
            </a:pPr>
            <a:r>
              <a:rPr lang="en-US" sz="2200" dirty="0">
                <a:solidFill>
                  <a:srgbClr val="C00000"/>
                </a:solidFill>
                <a:latin typeface="Palatino Linotype"/>
                <a:sym typeface="Helvetica Light"/>
              </a:rPr>
              <a:t>SLD calculator</a:t>
            </a:r>
            <a:endParaRPr lang="en-US" sz="2200" dirty="0">
              <a:solidFill>
                <a:srgbClr val="C00000"/>
              </a:solidFill>
              <a:latin typeface="Palatino Linotype"/>
            </a:endParaRPr>
          </a:p>
          <a:p>
            <a:pPr marL="285750" indent="-285750" defTabSz="584200" hangingPunct="0">
              <a:buClrTx/>
              <a:buFont typeface="Arial" panose="020B0604020202020204" pitchFamily="34" charset="0"/>
              <a:buChar char="•"/>
            </a:pPr>
            <a:r>
              <a:rPr lang="en-US" sz="2200" dirty="0">
                <a:latin typeface="Palatino Linotype"/>
                <a:sym typeface="Helvetica Light"/>
              </a:rPr>
              <a:t>Density/Volume calculator</a:t>
            </a:r>
            <a:endParaRPr lang="en-US" sz="2200" dirty="0">
              <a:latin typeface="Palatino Linotype"/>
            </a:endParaRPr>
          </a:p>
          <a:p>
            <a:pPr marL="285750" indent="-285750" defTabSz="584200" hangingPunct="0">
              <a:buClrTx/>
              <a:buFont typeface="Arial" panose="020B0604020202020204" pitchFamily="34" charset="0"/>
              <a:buChar char="•"/>
            </a:pPr>
            <a:r>
              <a:rPr lang="en-US" sz="2200" dirty="0">
                <a:solidFill>
                  <a:schemeClr val="tx1"/>
                </a:solidFill>
                <a:latin typeface="Palatino Linotype"/>
                <a:sym typeface="Helvetica Light"/>
              </a:rPr>
              <a:t>Slit Size Calculator</a:t>
            </a:r>
            <a:endParaRPr lang="en-US" sz="2200" dirty="0">
              <a:solidFill>
                <a:schemeClr val="tx1"/>
              </a:solidFill>
              <a:latin typeface="Palatino Linotype"/>
            </a:endParaRPr>
          </a:p>
          <a:p>
            <a:pPr marL="285750" indent="-285750" defTabSz="584200" hangingPunct="0">
              <a:buClrTx/>
              <a:buFont typeface="Arial" panose="020B0604020202020204" pitchFamily="34" charset="0"/>
              <a:buChar char="•"/>
            </a:pPr>
            <a:r>
              <a:rPr lang="en-US" sz="2200" err="1">
                <a:latin typeface="Palatino Linotype"/>
                <a:sym typeface="Helvetica Light"/>
              </a:rPr>
              <a:t>Kiessig</a:t>
            </a:r>
            <a:r>
              <a:rPr lang="en-US" sz="2200" dirty="0">
                <a:latin typeface="Palatino Linotype"/>
                <a:sym typeface="Helvetica Light"/>
              </a:rPr>
              <a:t> Thickness Calculator</a:t>
            </a:r>
            <a:endParaRPr lang="en-US" sz="2200" dirty="0">
              <a:latin typeface="Palatino Linotype"/>
            </a:endParaRPr>
          </a:p>
          <a:p>
            <a:pPr marL="342900" indent="-342900" defTabSz="584200">
              <a:buFont typeface="Arial" panose="020B0604020202020204" pitchFamily="34" charset="0"/>
              <a:buChar char="•"/>
            </a:pPr>
            <a:r>
              <a:rPr lang="en-US" sz="2200" dirty="0">
                <a:solidFill>
                  <a:schemeClr val="accent1"/>
                </a:solidFill>
                <a:latin typeface="Palatino Linotype"/>
                <a:cs typeface="Arial"/>
              </a:rPr>
              <a:t>Q Resolution Estimator</a:t>
            </a:r>
          </a:p>
          <a:p>
            <a:pPr marL="342900" indent="-342900" defTabSz="584200">
              <a:buFont typeface="Arial" panose="020B0604020202020204" pitchFamily="34" charset="0"/>
              <a:buChar char="•"/>
            </a:pPr>
            <a:r>
              <a:rPr lang="en-US" sz="2200" dirty="0">
                <a:solidFill>
                  <a:srgbClr val="C00000"/>
                </a:solidFill>
                <a:latin typeface="Palatino Linotype"/>
                <a:cs typeface="Arial"/>
              </a:rPr>
              <a:t>Generic Scattering calculator</a:t>
            </a:r>
            <a:r>
              <a:rPr lang="en-US" sz="2200" dirty="0">
                <a:solidFill>
                  <a:srgbClr val="000000"/>
                </a:solidFill>
                <a:latin typeface="Palatino Linotype"/>
                <a:cs typeface="Arial"/>
              </a:rPr>
              <a:t> </a:t>
            </a:r>
          </a:p>
          <a:p>
            <a:pPr marL="342900" indent="-342900" defTabSz="584200">
              <a:buFont typeface="Arial" panose="020B0604020202020204" pitchFamily="34" charset="0"/>
              <a:buChar char="•"/>
            </a:pPr>
            <a:r>
              <a:rPr lang="en-US" sz="2200" dirty="0">
                <a:solidFill>
                  <a:srgbClr val="C00000"/>
                </a:solidFill>
                <a:latin typeface="Palatino Linotype"/>
                <a:cs typeface="Arial"/>
              </a:rPr>
              <a:t>Orientation Viewer</a:t>
            </a:r>
            <a:r>
              <a:rPr lang="en-US" sz="2200" dirty="0">
                <a:solidFill>
                  <a:srgbClr val="000000"/>
                </a:solidFill>
                <a:latin typeface="Palatino Linotype"/>
                <a:cs typeface="Arial"/>
              </a:rPr>
              <a:t> </a:t>
            </a:r>
          </a:p>
          <a:p>
            <a:pPr marL="342900" indent="-342900" defTabSz="584200">
              <a:buFont typeface="Arial" panose="020B0604020202020204" pitchFamily="34" charset="0"/>
              <a:buChar char="•"/>
            </a:pPr>
            <a:r>
              <a:rPr lang="en-US" sz="2200" dirty="0">
                <a:solidFill>
                  <a:srgbClr val="0070C0"/>
                </a:solidFill>
                <a:latin typeface="Palatino Linotype"/>
                <a:cs typeface="Arial"/>
              </a:rPr>
              <a:t>Python Shell/Editor</a:t>
            </a:r>
            <a:r>
              <a:rPr lang="en-US" sz="2200" dirty="0">
                <a:solidFill>
                  <a:srgbClr val="000000"/>
                </a:solidFill>
                <a:latin typeface="Palatino Linotype"/>
                <a:cs typeface="Arial"/>
              </a:rPr>
              <a:t> </a:t>
            </a:r>
          </a:p>
          <a:p>
            <a:pPr marL="342900" indent="-342900" defTabSz="584200">
              <a:buFont typeface="Arial" panose="020B0604020202020204" pitchFamily="34" charset="0"/>
              <a:buChar char="•"/>
            </a:pPr>
            <a:r>
              <a:rPr lang="en-US" sz="2200" dirty="0">
                <a:solidFill>
                  <a:srgbClr val="0070C0"/>
                </a:solidFill>
                <a:latin typeface="Palatino Linotype"/>
                <a:cs typeface="Arial"/>
              </a:rPr>
              <a:t>Image Viewer</a:t>
            </a:r>
            <a:r>
              <a:rPr lang="en-US" sz="2200" dirty="0">
                <a:solidFill>
                  <a:srgbClr val="000000"/>
                </a:solidFill>
                <a:latin typeface="Palatino Linotype"/>
                <a:cs typeface="Arial"/>
              </a:rPr>
              <a:t> </a:t>
            </a:r>
          </a:p>
          <a:p>
            <a:pPr marL="342900" indent="-342900" defTabSz="584200">
              <a:buFont typeface="Arial" panose="020B0604020202020204" pitchFamily="34" charset="0"/>
              <a:buChar char="•"/>
            </a:pPr>
            <a:r>
              <a:rPr lang="en-US" sz="2200" dirty="0">
                <a:solidFill>
                  <a:srgbClr val="0070C0"/>
                </a:solidFill>
                <a:latin typeface="Palatino Linotype"/>
                <a:cs typeface="Arial"/>
              </a:rPr>
              <a:t>File Converter</a:t>
            </a:r>
            <a:r>
              <a:rPr lang="en-US" sz="2200" dirty="0">
                <a:solidFill>
                  <a:srgbClr val="000000"/>
                </a:solidFill>
                <a:latin typeface="Palatino Linotype"/>
                <a:cs typeface="Arial"/>
              </a:rPr>
              <a:t> </a:t>
            </a:r>
          </a:p>
          <a:p>
            <a:pPr marL="285750" indent="-285750" defTabSz="584200">
              <a:buFont typeface="Arial" panose="020B0604020202020204" pitchFamily="34" charset="0"/>
              <a:buChar char="•"/>
            </a:pPr>
            <a:endParaRPr lang="en-US" sz="2200" dirty="0">
              <a:solidFill>
                <a:srgbClr val="000000"/>
              </a:solidFill>
              <a:latin typeface="Palatino Linotype"/>
            </a:endParaRPr>
          </a:p>
        </p:txBody>
      </p:sp>
      <p:sp>
        <p:nvSpPr>
          <p:cNvPr id="31" name="Arrow: Bent 30">
            <a:extLst>
              <a:ext uri="{FF2B5EF4-FFF2-40B4-BE49-F238E27FC236}">
                <a16:creationId xmlns:a16="http://schemas.microsoft.com/office/drawing/2014/main" id="{3AF95FB2-5E35-0D1C-44BE-642BB5D2CB77}"/>
              </a:ext>
            </a:extLst>
          </p:cNvPr>
          <p:cNvSpPr/>
          <p:nvPr/>
        </p:nvSpPr>
        <p:spPr>
          <a:xfrm rot="5400000">
            <a:off x="4144526" y="-461451"/>
            <a:ext cx="1116605" cy="4719662"/>
          </a:xfrm>
          <a:prstGeom prst="bentArrow">
            <a:avLst>
              <a:gd name="adj1" fmla="val 9424"/>
              <a:gd name="adj2" fmla="val 15735"/>
              <a:gd name="adj3" fmla="val 25000"/>
              <a:gd name="adj4" fmla="val 43750"/>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84200" hangingPunct="0">
              <a:buClrTx/>
            </a:pPr>
            <a:endParaRPr lang="en-US" sz="2400">
              <a:solidFill>
                <a:srgbClr val="FFFFFF"/>
              </a:solidFill>
              <a:latin typeface="+mn-lt"/>
              <a:ea typeface="+mn-ea"/>
              <a:cs typeface="+mn-cs"/>
              <a:sym typeface="Helvetica Light"/>
            </a:endParaRPr>
          </a:p>
        </p:txBody>
      </p:sp>
      <mc:AlternateContent xmlns:mc="http://schemas.openxmlformats.org/markup-compatibility/2006" xmlns:p14="http://schemas.microsoft.com/office/powerpoint/2010/main">
        <mc:Choice Requires="p14">
          <p:contentPart p14:bwMode="auto" r:id="rId4">
            <p14:nvContentPartPr>
              <p14:cNvPr id="43" name="Ink 42">
                <a:extLst>
                  <a:ext uri="{FF2B5EF4-FFF2-40B4-BE49-F238E27FC236}">
                    <a16:creationId xmlns:a16="http://schemas.microsoft.com/office/drawing/2014/main" id="{A8199AAF-EC8B-BC62-5286-A013D5AE9512}"/>
                  </a:ext>
                </a:extLst>
              </p14:cNvPr>
              <p14:cNvContentPartPr/>
              <p14:nvPr/>
            </p14:nvContentPartPr>
            <p14:xfrm>
              <a:off x="8130418" y="5942771"/>
              <a:ext cx="9832" cy="9832"/>
            </p14:xfrm>
          </p:contentPart>
        </mc:Choice>
        <mc:Fallback xmlns="">
          <p:pic>
            <p:nvPicPr>
              <p:cNvPr id="43" name="Ink 42">
                <a:extLst>
                  <a:ext uri="{FF2B5EF4-FFF2-40B4-BE49-F238E27FC236}">
                    <a16:creationId xmlns:a16="http://schemas.microsoft.com/office/drawing/2014/main" id="{A8199AAF-EC8B-BC62-5286-A013D5AE9512}"/>
                  </a:ext>
                </a:extLst>
              </p:cNvPr>
              <p:cNvPicPr/>
              <p:nvPr/>
            </p:nvPicPr>
            <p:blipFill>
              <a:blip r:embed="rId5"/>
              <a:stretch>
                <a:fillRect/>
              </a:stretch>
            </p:blipFill>
            <p:spPr>
              <a:xfrm>
                <a:off x="7648650" y="5451171"/>
                <a:ext cx="983200" cy="98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2" name="Ink 51">
                <a:extLst>
                  <a:ext uri="{FF2B5EF4-FFF2-40B4-BE49-F238E27FC236}">
                    <a16:creationId xmlns:a16="http://schemas.microsoft.com/office/drawing/2014/main" id="{C7A028DA-B3D4-3330-972C-F5755A3F6430}"/>
                  </a:ext>
                </a:extLst>
              </p14:cNvPr>
              <p14:cNvContentPartPr/>
              <p14:nvPr/>
            </p14:nvContentPartPr>
            <p14:xfrm>
              <a:off x="8650709" y="2087373"/>
              <a:ext cx="3058007" cy="2090381"/>
            </p14:xfrm>
          </p:contentPart>
        </mc:Choice>
        <mc:Fallback xmlns="">
          <p:pic>
            <p:nvPicPr>
              <p:cNvPr id="52" name="Ink 51">
                <a:extLst>
                  <a:ext uri="{FF2B5EF4-FFF2-40B4-BE49-F238E27FC236}">
                    <a16:creationId xmlns:a16="http://schemas.microsoft.com/office/drawing/2014/main" id="{C7A028DA-B3D4-3330-972C-F5755A3F6430}"/>
                  </a:ext>
                </a:extLst>
              </p:cNvPr>
              <p:cNvPicPr/>
              <p:nvPr/>
            </p:nvPicPr>
            <p:blipFill>
              <a:blip r:embed="rId7"/>
              <a:stretch>
                <a:fillRect/>
              </a:stretch>
            </p:blipFill>
            <p:spPr>
              <a:xfrm>
                <a:off x="8632710" y="2069374"/>
                <a:ext cx="3093645" cy="212601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3" name="Ink 52">
                <a:extLst>
                  <a:ext uri="{FF2B5EF4-FFF2-40B4-BE49-F238E27FC236}">
                    <a16:creationId xmlns:a16="http://schemas.microsoft.com/office/drawing/2014/main" id="{EFF2EDB6-6E08-4D9F-E72E-1E83D8E10230}"/>
                  </a:ext>
                </a:extLst>
              </p14:cNvPr>
              <p14:cNvContentPartPr/>
              <p14:nvPr/>
            </p14:nvContentPartPr>
            <p14:xfrm>
              <a:off x="10037831" y="4175301"/>
              <a:ext cx="1537067" cy="99136"/>
            </p14:xfrm>
          </p:contentPart>
        </mc:Choice>
        <mc:Fallback xmlns="">
          <p:pic>
            <p:nvPicPr>
              <p:cNvPr id="53" name="Ink 52">
                <a:extLst>
                  <a:ext uri="{FF2B5EF4-FFF2-40B4-BE49-F238E27FC236}">
                    <a16:creationId xmlns:a16="http://schemas.microsoft.com/office/drawing/2014/main" id="{EFF2EDB6-6E08-4D9F-E72E-1E83D8E10230}"/>
                  </a:ext>
                </a:extLst>
              </p:cNvPr>
              <p:cNvPicPr/>
              <p:nvPr/>
            </p:nvPicPr>
            <p:blipFill>
              <a:blip r:embed="rId9"/>
              <a:stretch>
                <a:fillRect/>
              </a:stretch>
            </p:blipFill>
            <p:spPr>
              <a:xfrm>
                <a:off x="10019837" y="4157342"/>
                <a:ext cx="1572696" cy="13469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4" name="Ink 53">
                <a:extLst>
                  <a:ext uri="{FF2B5EF4-FFF2-40B4-BE49-F238E27FC236}">
                    <a16:creationId xmlns:a16="http://schemas.microsoft.com/office/drawing/2014/main" id="{E187D4D7-7F22-BDA7-90A9-8E20016AFA37}"/>
                  </a:ext>
                </a:extLst>
              </p14:cNvPr>
              <p14:cNvContentPartPr/>
              <p14:nvPr/>
            </p14:nvContentPartPr>
            <p14:xfrm>
              <a:off x="9966922" y="4091475"/>
              <a:ext cx="96125" cy="157729"/>
            </p14:xfrm>
          </p:contentPart>
        </mc:Choice>
        <mc:Fallback xmlns="">
          <p:pic>
            <p:nvPicPr>
              <p:cNvPr id="54" name="Ink 53">
                <a:extLst>
                  <a:ext uri="{FF2B5EF4-FFF2-40B4-BE49-F238E27FC236}">
                    <a16:creationId xmlns:a16="http://schemas.microsoft.com/office/drawing/2014/main" id="{E187D4D7-7F22-BDA7-90A9-8E20016AFA37}"/>
                  </a:ext>
                </a:extLst>
              </p:cNvPr>
              <p:cNvPicPr/>
              <p:nvPr/>
            </p:nvPicPr>
            <p:blipFill>
              <a:blip r:embed="rId11"/>
              <a:stretch>
                <a:fillRect/>
              </a:stretch>
            </p:blipFill>
            <p:spPr>
              <a:xfrm>
                <a:off x="9948988" y="4073510"/>
                <a:ext cx="131634" cy="19329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5" name="Ink 54">
                <a:extLst>
                  <a:ext uri="{FF2B5EF4-FFF2-40B4-BE49-F238E27FC236}">
                    <a16:creationId xmlns:a16="http://schemas.microsoft.com/office/drawing/2014/main" id="{7FD8CC57-B114-872D-9F6C-10F379187C23}"/>
                  </a:ext>
                </a:extLst>
              </p14:cNvPr>
              <p14:cNvContentPartPr/>
              <p14:nvPr/>
            </p14:nvContentPartPr>
            <p14:xfrm>
              <a:off x="9946713" y="4275878"/>
              <a:ext cx="141381" cy="104403"/>
            </p14:xfrm>
          </p:contentPart>
        </mc:Choice>
        <mc:Fallback xmlns="">
          <p:pic>
            <p:nvPicPr>
              <p:cNvPr id="55" name="Ink 54">
                <a:extLst>
                  <a:ext uri="{FF2B5EF4-FFF2-40B4-BE49-F238E27FC236}">
                    <a16:creationId xmlns:a16="http://schemas.microsoft.com/office/drawing/2014/main" id="{7FD8CC57-B114-872D-9F6C-10F379187C23}"/>
                  </a:ext>
                </a:extLst>
              </p:cNvPr>
              <p:cNvPicPr/>
              <p:nvPr/>
            </p:nvPicPr>
            <p:blipFill>
              <a:blip r:embed="rId13"/>
              <a:stretch>
                <a:fillRect/>
              </a:stretch>
            </p:blipFill>
            <p:spPr>
              <a:xfrm>
                <a:off x="9928771" y="4257939"/>
                <a:ext cx="176906" cy="13992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6" name="Ink 55">
                <a:extLst>
                  <a:ext uri="{FF2B5EF4-FFF2-40B4-BE49-F238E27FC236}">
                    <a16:creationId xmlns:a16="http://schemas.microsoft.com/office/drawing/2014/main" id="{F8565040-C908-811C-1A6C-21777954E111}"/>
                  </a:ext>
                </a:extLst>
              </p14:cNvPr>
              <p14:cNvContentPartPr/>
              <p14:nvPr/>
            </p14:nvContentPartPr>
            <p14:xfrm>
              <a:off x="9966490" y="2122000"/>
              <a:ext cx="9832" cy="9832"/>
            </p14:xfrm>
          </p:contentPart>
        </mc:Choice>
        <mc:Fallback xmlns="">
          <p:pic>
            <p:nvPicPr>
              <p:cNvPr id="56" name="Ink 55">
                <a:extLst>
                  <a:ext uri="{FF2B5EF4-FFF2-40B4-BE49-F238E27FC236}">
                    <a16:creationId xmlns:a16="http://schemas.microsoft.com/office/drawing/2014/main" id="{F8565040-C908-811C-1A6C-21777954E111}"/>
                  </a:ext>
                </a:extLst>
              </p:cNvPr>
              <p:cNvPicPr/>
              <p:nvPr/>
            </p:nvPicPr>
            <p:blipFill>
              <a:blip r:embed="rId5"/>
              <a:stretch>
                <a:fillRect/>
              </a:stretch>
            </p:blipFill>
            <p:spPr>
              <a:xfrm>
                <a:off x="9474890" y="1630400"/>
                <a:ext cx="983200" cy="983200"/>
              </a:xfrm>
              <a:prstGeom prst="rect">
                <a:avLst/>
              </a:prstGeom>
            </p:spPr>
          </p:pic>
        </mc:Fallback>
      </mc:AlternateContent>
    </p:spTree>
    <p:extLst>
      <p:ext uri="{BB962C8B-B14F-4D97-AF65-F5344CB8AC3E}">
        <p14:creationId xmlns:p14="http://schemas.microsoft.com/office/powerpoint/2010/main" val="153620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538AC9A-C90A-43F6-5653-95DD6330FC0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89230" y="2058145"/>
            <a:ext cx="7556588" cy="4225458"/>
          </a:xfrm>
          <a:prstGeom prst="rect">
            <a:avLst/>
          </a:prstGeom>
        </p:spPr>
      </p:pic>
      <p:grpSp>
        <p:nvGrpSpPr>
          <p:cNvPr id="5" name="Group 4">
            <a:extLst>
              <a:ext uri="{FF2B5EF4-FFF2-40B4-BE49-F238E27FC236}">
                <a16:creationId xmlns:a16="http://schemas.microsoft.com/office/drawing/2014/main" id="{09C913CA-0D5C-9348-87F8-D29ABE448A81}"/>
              </a:ext>
            </a:extLst>
          </p:cNvPr>
          <p:cNvGrpSpPr/>
          <p:nvPr/>
        </p:nvGrpSpPr>
        <p:grpSpPr>
          <a:xfrm>
            <a:off x="1646010" y="3449521"/>
            <a:ext cx="2805416" cy="1032165"/>
            <a:chOff x="613967" y="2971332"/>
            <a:chExt cx="2805416" cy="1032165"/>
          </a:xfrm>
        </p:grpSpPr>
        <p:sp>
          <p:nvSpPr>
            <p:cNvPr id="14" name="Google Shape;182;p31">
              <a:extLst>
                <a:ext uri="{FF2B5EF4-FFF2-40B4-BE49-F238E27FC236}">
                  <a16:creationId xmlns:a16="http://schemas.microsoft.com/office/drawing/2014/main" id="{FD24C6AE-E1D4-6E42-B38A-A23522B535F7}"/>
                </a:ext>
              </a:extLst>
            </p:cNvPr>
            <p:cNvSpPr txBox="1"/>
            <p:nvPr/>
          </p:nvSpPr>
          <p:spPr>
            <a:xfrm>
              <a:off x="613967" y="3253155"/>
              <a:ext cx="2607947" cy="750342"/>
            </a:xfrm>
            <a:prstGeom prst="rect">
              <a:avLst/>
            </a:prstGeom>
            <a:noFill/>
            <a:ln>
              <a:noFill/>
            </a:ln>
          </p:spPr>
          <p:txBody>
            <a:bodyPr spcFirstLastPara="1" wrap="square" lIns="44194" tIns="22088" rIns="44194" bIns="22088" anchor="t" anchorCtr="0">
              <a:noAutofit/>
            </a:bodyPr>
            <a:lstStyle/>
            <a:p>
              <a:pPr algn="r">
                <a:buSzPts val="1500"/>
              </a:pPr>
              <a:r>
                <a:rPr lang="en" sz="1600" dirty="0"/>
                <a:t>Data management</a:t>
              </a:r>
              <a:endParaRPr sz="1600" dirty="0"/>
            </a:p>
            <a:p>
              <a:pPr algn="r">
                <a:buSzPts val="1300"/>
              </a:pPr>
              <a:r>
                <a:rPr lang="en" sz="1600" dirty="0"/>
                <a:t>Common data formats supported, including NXCansas &amp; </a:t>
              </a:r>
              <a:r>
                <a:rPr lang="en" sz="1600" i="1" dirty="0"/>
                <a:t>cansas1D</a:t>
              </a:r>
              <a:endParaRPr sz="1600" dirty="0"/>
            </a:p>
          </p:txBody>
        </p:sp>
        <p:sp>
          <p:nvSpPr>
            <p:cNvPr id="18" name="Google Shape;186;p31">
              <a:extLst>
                <a:ext uri="{FF2B5EF4-FFF2-40B4-BE49-F238E27FC236}">
                  <a16:creationId xmlns:a16="http://schemas.microsoft.com/office/drawing/2014/main" id="{8D02F92A-4468-7C42-A55E-FEA968C8A2DE}"/>
                </a:ext>
              </a:extLst>
            </p:cNvPr>
            <p:cNvSpPr/>
            <p:nvPr/>
          </p:nvSpPr>
          <p:spPr>
            <a:xfrm>
              <a:off x="2800807" y="2971332"/>
              <a:ext cx="618576" cy="294825"/>
            </a:xfrm>
            <a:prstGeom prst="rightArrow">
              <a:avLst>
                <a:gd name="adj1" fmla="val 48674"/>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24" name="Group 23">
            <a:extLst>
              <a:ext uri="{FF2B5EF4-FFF2-40B4-BE49-F238E27FC236}">
                <a16:creationId xmlns:a16="http://schemas.microsoft.com/office/drawing/2014/main" id="{FCDA965F-1EFA-C044-92DF-93CDAF7FDD0C}"/>
              </a:ext>
            </a:extLst>
          </p:cNvPr>
          <p:cNvGrpSpPr/>
          <p:nvPr/>
        </p:nvGrpSpPr>
        <p:grpSpPr>
          <a:xfrm>
            <a:off x="1699861" y="5011336"/>
            <a:ext cx="3526679" cy="860690"/>
            <a:chOff x="1005358" y="4463850"/>
            <a:chExt cx="3526679" cy="860690"/>
          </a:xfrm>
        </p:grpSpPr>
        <p:sp>
          <p:nvSpPr>
            <p:cNvPr id="17" name="Google Shape;185;p31">
              <a:extLst>
                <a:ext uri="{FF2B5EF4-FFF2-40B4-BE49-F238E27FC236}">
                  <a16:creationId xmlns:a16="http://schemas.microsoft.com/office/drawing/2014/main" id="{A76358B5-87EE-6B46-9555-774531D2FF53}"/>
                </a:ext>
              </a:extLst>
            </p:cNvPr>
            <p:cNvSpPr txBox="1"/>
            <p:nvPr/>
          </p:nvSpPr>
          <p:spPr>
            <a:xfrm>
              <a:off x="1005358" y="4752465"/>
              <a:ext cx="3526679" cy="572075"/>
            </a:xfrm>
            <a:prstGeom prst="rect">
              <a:avLst/>
            </a:prstGeom>
            <a:noFill/>
            <a:ln>
              <a:noFill/>
            </a:ln>
          </p:spPr>
          <p:txBody>
            <a:bodyPr spcFirstLastPara="1" wrap="square" lIns="44194" tIns="22088" rIns="44194" bIns="22088" anchor="t" anchorCtr="0">
              <a:noAutofit/>
            </a:bodyPr>
            <a:lstStyle/>
            <a:p>
              <a:pPr algn="ctr">
                <a:buSzPts val="1500"/>
              </a:pPr>
              <a:r>
                <a:rPr lang="en" sz="1600" dirty="0"/>
                <a:t>Analysis Tool Choice </a:t>
              </a:r>
              <a:endParaRPr sz="1600" dirty="0"/>
            </a:p>
            <a:p>
              <a:pPr algn="ctr">
                <a:buSzPts val="1500"/>
              </a:pPr>
              <a:r>
                <a:rPr lang="en" sz="1600" dirty="0"/>
                <a:t>&amp; </a:t>
              </a:r>
              <a:endParaRPr sz="1600" dirty="0"/>
            </a:p>
            <a:p>
              <a:pPr algn="ctr">
                <a:buSzPts val="1500"/>
              </a:pPr>
              <a:r>
                <a:rPr lang="en" sz="1600" dirty="0"/>
                <a:t>Plotting</a:t>
              </a:r>
              <a:endParaRPr sz="1600" dirty="0"/>
            </a:p>
          </p:txBody>
        </p:sp>
        <p:sp>
          <p:nvSpPr>
            <p:cNvPr id="19" name="Google Shape;187;p31">
              <a:extLst>
                <a:ext uri="{FF2B5EF4-FFF2-40B4-BE49-F238E27FC236}">
                  <a16:creationId xmlns:a16="http://schemas.microsoft.com/office/drawing/2014/main" id="{95D76609-9B38-6041-AA71-0BBA0DE919BB}"/>
                </a:ext>
              </a:extLst>
            </p:cNvPr>
            <p:cNvSpPr/>
            <p:nvPr/>
          </p:nvSpPr>
          <p:spPr>
            <a:xfrm>
              <a:off x="3237006" y="4463850"/>
              <a:ext cx="574618" cy="21608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25" name="Group 24">
            <a:extLst>
              <a:ext uri="{FF2B5EF4-FFF2-40B4-BE49-F238E27FC236}">
                <a16:creationId xmlns:a16="http://schemas.microsoft.com/office/drawing/2014/main" id="{B59318C3-892E-D04D-8C05-2657671A2718}"/>
              </a:ext>
            </a:extLst>
          </p:cNvPr>
          <p:cNvGrpSpPr/>
          <p:nvPr/>
        </p:nvGrpSpPr>
        <p:grpSpPr>
          <a:xfrm>
            <a:off x="3413055" y="5484533"/>
            <a:ext cx="4011925" cy="1200856"/>
            <a:chOff x="2138437" y="4939753"/>
            <a:chExt cx="4011925" cy="1200856"/>
          </a:xfrm>
        </p:grpSpPr>
        <p:sp>
          <p:nvSpPr>
            <p:cNvPr id="16" name="Google Shape;184;p31">
              <a:extLst>
                <a:ext uri="{FF2B5EF4-FFF2-40B4-BE49-F238E27FC236}">
                  <a16:creationId xmlns:a16="http://schemas.microsoft.com/office/drawing/2014/main" id="{9A156BBA-89A1-C14E-A04C-15AC21F9BC07}"/>
                </a:ext>
              </a:extLst>
            </p:cNvPr>
            <p:cNvSpPr txBox="1"/>
            <p:nvPr/>
          </p:nvSpPr>
          <p:spPr>
            <a:xfrm>
              <a:off x="2138437" y="5714533"/>
              <a:ext cx="4011925" cy="426076"/>
            </a:xfrm>
            <a:prstGeom prst="rect">
              <a:avLst/>
            </a:prstGeom>
            <a:noFill/>
            <a:ln>
              <a:noFill/>
            </a:ln>
          </p:spPr>
          <p:txBody>
            <a:bodyPr spcFirstLastPara="1" wrap="square" lIns="44194" tIns="22088" rIns="44194" bIns="22088" anchor="t" anchorCtr="0">
              <a:noAutofit/>
            </a:bodyPr>
            <a:lstStyle/>
            <a:p>
              <a:pPr algn="ctr">
                <a:buSzPts val="1500"/>
              </a:pPr>
              <a:r>
                <a:rPr lang="en" sz="1600" dirty="0"/>
                <a:t>Polydispersity (choice of distribution and distribution parameters)</a:t>
              </a:r>
              <a:endParaRPr sz="1600" dirty="0"/>
            </a:p>
          </p:txBody>
        </p:sp>
        <p:sp>
          <p:nvSpPr>
            <p:cNvPr id="20" name="Google Shape;188;p31">
              <a:extLst>
                <a:ext uri="{FF2B5EF4-FFF2-40B4-BE49-F238E27FC236}">
                  <a16:creationId xmlns:a16="http://schemas.microsoft.com/office/drawing/2014/main" id="{A6797D35-E296-9C48-B4C5-FDCBEA825FE9}"/>
                </a:ext>
              </a:extLst>
            </p:cNvPr>
            <p:cNvSpPr/>
            <p:nvPr/>
          </p:nvSpPr>
          <p:spPr>
            <a:xfrm rot="18059144">
              <a:off x="4599765" y="5225298"/>
              <a:ext cx="840514" cy="26942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26" name="Group 25">
            <a:extLst>
              <a:ext uri="{FF2B5EF4-FFF2-40B4-BE49-F238E27FC236}">
                <a16:creationId xmlns:a16="http://schemas.microsoft.com/office/drawing/2014/main" id="{D392005E-A851-4D43-9F46-3C7D9D305E35}"/>
              </a:ext>
            </a:extLst>
          </p:cNvPr>
          <p:cNvGrpSpPr/>
          <p:nvPr/>
        </p:nvGrpSpPr>
        <p:grpSpPr>
          <a:xfrm>
            <a:off x="6875880" y="5749784"/>
            <a:ext cx="4862456" cy="797492"/>
            <a:chOff x="5618303" y="5221333"/>
            <a:chExt cx="4269104" cy="797492"/>
          </a:xfrm>
        </p:grpSpPr>
        <p:sp>
          <p:nvSpPr>
            <p:cNvPr id="13" name="Google Shape;181;p31">
              <a:extLst>
                <a:ext uri="{FF2B5EF4-FFF2-40B4-BE49-F238E27FC236}">
                  <a16:creationId xmlns:a16="http://schemas.microsoft.com/office/drawing/2014/main" id="{6AFCB641-B4C7-AB46-9BA3-0BBEFE7A0B05}"/>
                </a:ext>
              </a:extLst>
            </p:cNvPr>
            <p:cNvSpPr txBox="1"/>
            <p:nvPr/>
          </p:nvSpPr>
          <p:spPr>
            <a:xfrm>
              <a:off x="6046488" y="5714533"/>
              <a:ext cx="3840919" cy="304292"/>
            </a:xfrm>
            <a:prstGeom prst="rect">
              <a:avLst/>
            </a:prstGeom>
            <a:noFill/>
            <a:ln>
              <a:noFill/>
            </a:ln>
          </p:spPr>
          <p:txBody>
            <a:bodyPr spcFirstLastPara="1" wrap="square" lIns="44194" tIns="22088" rIns="44194" bIns="22088" anchor="t" anchorCtr="0">
              <a:noAutofit/>
            </a:bodyPr>
            <a:lstStyle/>
            <a:p>
              <a:pPr algn="ctr">
                <a:buSzPts val="1500"/>
              </a:pPr>
              <a:r>
                <a:rPr lang="en" sz="1600" dirty="0"/>
                <a:t>Resolution smearing (pinhole and slit)</a:t>
              </a:r>
              <a:endParaRPr sz="1600" dirty="0"/>
            </a:p>
            <a:p>
              <a:pPr algn="ctr">
                <a:buSzPts val="1300"/>
              </a:pPr>
              <a:r>
                <a:rPr lang="en" sz="1600" dirty="0"/>
                <a:t>Automatically from data or provide parameters</a:t>
              </a:r>
              <a:endParaRPr sz="1600" dirty="0"/>
            </a:p>
          </p:txBody>
        </p:sp>
        <p:sp>
          <p:nvSpPr>
            <p:cNvPr id="21" name="Google Shape;189;p31">
              <a:extLst>
                <a:ext uri="{FF2B5EF4-FFF2-40B4-BE49-F238E27FC236}">
                  <a16:creationId xmlns:a16="http://schemas.microsoft.com/office/drawing/2014/main" id="{B1F9BA50-F985-A140-AC8A-34058050B728}"/>
                </a:ext>
              </a:extLst>
            </p:cNvPr>
            <p:cNvSpPr/>
            <p:nvPr/>
          </p:nvSpPr>
          <p:spPr>
            <a:xfrm rot="12739603">
              <a:off x="5618303" y="5221333"/>
              <a:ext cx="954221" cy="33987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6" name="Group 5">
            <a:extLst>
              <a:ext uri="{FF2B5EF4-FFF2-40B4-BE49-F238E27FC236}">
                <a16:creationId xmlns:a16="http://schemas.microsoft.com/office/drawing/2014/main" id="{DD3754BD-094F-5840-9E47-9B86C5AD1628}"/>
              </a:ext>
            </a:extLst>
          </p:cNvPr>
          <p:cNvGrpSpPr/>
          <p:nvPr/>
        </p:nvGrpSpPr>
        <p:grpSpPr>
          <a:xfrm>
            <a:off x="4857750" y="1509365"/>
            <a:ext cx="3840919" cy="1350851"/>
            <a:chOff x="4178217" y="1605029"/>
            <a:chExt cx="3369423" cy="1350851"/>
          </a:xfrm>
        </p:grpSpPr>
        <p:sp>
          <p:nvSpPr>
            <p:cNvPr id="15" name="Google Shape;183;p31">
              <a:extLst>
                <a:ext uri="{FF2B5EF4-FFF2-40B4-BE49-F238E27FC236}">
                  <a16:creationId xmlns:a16="http://schemas.microsoft.com/office/drawing/2014/main" id="{00ACBF1D-247E-EF44-BA61-152B66185F84}"/>
                </a:ext>
              </a:extLst>
            </p:cNvPr>
            <p:cNvSpPr txBox="1"/>
            <p:nvPr/>
          </p:nvSpPr>
          <p:spPr>
            <a:xfrm>
              <a:off x="4178217" y="1605029"/>
              <a:ext cx="3369423" cy="328604"/>
            </a:xfrm>
            <a:prstGeom prst="rect">
              <a:avLst/>
            </a:prstGeom>
            <a:noFill/>
            <a:ln>
              <a:noFill/>
            </a:ln>
          </p:spPr>
          <p:txBody>
            <a:bodyPr spcFirstLastPara="1" wrap="square" lIns="44194" tIns="22088" rIns="44194" bIns="22088" anchor="t" anchorCtr="0">
              <a:noAutofit/>
            </a:bodyPr>
            <a:lstStyle/>
            <a:p>
              <a:pPr algn="ctr">
                <a:buSzPts val="1500"/>
              </a:pPr>
              <a:r>
                <a:rPr lang="en" sz="1600" dirty="0"/>
                <a:t>Wide choice of built-in models (&gt; 70)</a:t>
              </a:r>
              <a:endParaRPr sz="1600" dirty="0"/>
            </a:p>
            <a:p>
              <a:pPr algn="ctr">
                <a:buSzPts val="1500"/>
              </a:pPr>
              <a:r>
                <a:rPr lang="en" sz="1600" dirty="0"/>
                <a:t>P(Q), S(Q) &amp; P(Q)*S(Q)</a:t>
              </a:r>
              <a:endParaRPr sz="1600" dirty="0"/>
            </a:p>
          </p:txBody>
        </p:sp>
        <p:sp>
          <p:nvSpPr>
            <p:cNvPr id="22" name="Google Shape;190;p31">
              <a:extLst>
                <a:ext uri="{FF2B5EF4-FFF2-40B4-BE49-F238E27FC236}">
                  <a16:creationId xmlns:a16="http://schemas.microsoft.com/office/drawing/2014/main" id="{D4EB9BCF-8574-3A4B-B308-F047DA42BA74}"/>
                </a:ext>
              </a:extLst>
            </p:cNvPr>
            <p:cNvSpPr/>
            <p:nvPr/>
          </p:nvSpPr>
          <p:spPr>
            <a:xfrm rot="6333609">
              <a:off x="5605461" y="2478997"/>
              <a:ext cx="737757" cy="21600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9" name="Group 8">
            <a:extLst>
              <a:ext uri="{FF2B5EF4-FFF2-40B4-BE49-F238E27FC236}">
                <a16:creationId xmlns:a16="http://schemas.microsoft.com/office/drawing/2014/main" id="{42DAA76C-3071-1C47-AFB2-039EB386A44D}"/>
              </a:ext>
            </a:extLst>
          </p:cNvPr>
          <p:cNvGrpSpPr/>
          <p:nvPr/>
        </p:nvGrpSpPr>
        <p:grpSpPr>
          <a:xfrm>
            <a:off x="8912190" y="1435171"/>
            <a:ext cx="3840919" cy="1158805"/>
            <a:chOff x="8857791" y="1705004"/>
            <a:chExt cx="1870684" cy="1158805"/>
          </a:xfrm>
        </p:grpSpPr>
        <p:sp>
          <p:nvSpPr>
            <p:cNvPr id="12" name="Google Shape;180;p31">
              <a:extLst>
                <a:ext uri="{FF2B5EF4-FFF2-40B4-BE49-F238E27FC236}">
                  <a16:creationId xmlns:a16="http://schemas.microsoft.com/office/drawing/2014/main" id="{CAA82A9E-040B-4544-A786-8CB197F70576}"/>
                </a:ext>
              </a:extLst>
            </p:cNvPr>
            <p:cNvSpPr txBox="1"/>
            <p:nvPr/>
          </p:nvSpPr>
          <p:spPr>
            <a:xfrm>
              <a:off x="8857791" y="1705004"/>
              <a:ext cx="1870684" cy="182620"/>
            </a:xfrm>
            <a:prstGeom prst="rect">
              <a:avLst/>
            </a:prstGeom>
            <a:noFill/>
            <a:ln>
              <a:noFill/>
            </a:ln>
          </p:spPr>
          <p:txBody>
            <a:bodyPr spcFirstLastPara="1" wrap="square" lIns="44194" tIns="22088" rIns="44194" bIns="22088" anchor="t" anchorCtr="0">
              <a:noAutofit/>
            </a:bodyPr>
            <a:lstStyle/>
            <a:p>
              <a:pPr algn="ctr">
                <a:buSzPts val="1500"/>
              </a:pPr>
              <a:r>
                <a:rPr lang="en" sz="1600" dirty="0"/>
                <a:t>Single, batch </a:t>
              </a:r>
              <a:r>
                <a:rPr lang="en" sz="1600"/>
                <a:t>and  simultaneous </a:t>
              </a:r>
              <a:br>
                <a:rPr lang="en" sz="1600"/>
              </a:br>
              <a:r>
                <a:rPr lang="en" sz="1600"/>
                <a:t>1D and 2D </a:t>
              </a:r>
              <a:r>
                <a:rPr lang="en" sz="1600" dirty="0"/>
                <a:t>fitting</a:t>
              </a:r>
              <a:endParaRPr sz="1600" dirty="0"/>
            </a:p>
          </p:txBody>
        </p:sp>
        <p:sp>
          <p:nvSpPr>
            <p:cNvPr id="23" name="Google Shape;191;p31">
              <a:extLst>
                <a:ext uri="{FF2B5EF4-FFF2-40B4-BE49-F238E27FC236}">
                  <a16:creationId xmlns:a16="http://schemas.microsoft.com/office/drawing/2014/main" id="{C0BF1128-9753-5341-8F7D-43F12C2056AA}"/>
                </a:ext>
              </a:extLst>
            </p:cNvPr>
            <p:cNvSpPr/>
            <p:nvPr/>
          </p:nvSpPr>
          <p:spPr>
            <a:xfrm rot="7518490">
              <a:off x="9033470" y="2422671"/>
              <a:ext cx="587051" cy="29522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7" name="TextBox 6">
            <a:extLst>
              <a:ext uri="{FF2B5EF4-FFF2-40B4-BE49-F238E27FC236}">
                <a16:creationId xmlns:a16="http://schemas.microsoft.com/office/drawing/2014/main" id="{2ABA88E2-D110-7FBD-4614-B7EABEECB850}"/>
              </a:ext>
            </a:extLst>
          </p:cNvPr>
          <p:cNvSpPr txBox="1"/>
          <p:nvPr/>
        </p:nvSpPr>
        <p:spPr>
          <a:xfrm>
            <a:off x="3721038" y="207256"/>
            <a:ext cx="5282215"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Fitting in </a:t>
            </a:r>
            <a:r>
              <a:rPr lang="en-US" sz="3200" b="1" dirty="0" err="1">
                <a:solidFill>
                  <a:schemeClr val="accent1"/>
                </a:solidFill>
                <a:latin typeface="Verdana"/>
                <a:ea typeface="Verdana"/>
                <a:cs typeface="Times New Roman"/>
              </a:rPr>
              <a:t>SasView</a:t>
            </a:r>
            <a:r>
              <a:rPr lang="en-US" sz="3200" b="1" dirty="0">
                <a:solidFill>
                  <a:schemeClr val="accent1"/>
                </a:solidFill>
                <a:latin typeface="Verdana"/>
                <a:ea typeface="Verdana"/>
                <a:cs typeface="Times New Roman"/>
              </a:rPr>
              <a:t>: 1D</a:t>
            </a:r>
            <a:endParaRPr lang="en-US" dirty="0">
              <a:solidFill>
                <a:schemeClr val="accent1"/>
              </a:solidFill>
            </a:endParaRPr>
          </a:p>
        </p:txBody>
      </p:sp>
      <p:pic>
        <p:nvPicPr>
          <p:cNvPr id="10" name="Google Shape;256;p39" descr="A screen shot of a graph&#10;&#10;Description automatically generated">
            <a:extLst>
              <a:ext uri="{FF2B5EF4-FFF2-40B4-BE49-F238E27FC236}">
                <a16:creationId xmlns:a16="http://schemas.microsoft.com/office/drawing/2014/main" id="{A08EE191-00EC-E38B-4E2C-F119555565B3}"/>
              </a:ext>
            </a:extLst>
          </p:cNvPr>
          <p:cNvPicPr preferRelativeResize="0"/>
          <p:nvPr/>
        </p:nvPicPr>
        <p:blipFill rotWithShape="1">
          <a:blip r:embed="rId3">
            <a:alphaModFix/>
          </a:blip>
          <a:srcRect/>
          <a:stretch/>
        </p:blipFill>
        <p:spPr>
          <a:xfrm>
            <a:off x="-130248" y="487182"/>
            <a:ext cx="4010221" cy="3149388"/>
          </a:xfrm>
          <a:prstGeom prst="rect">
            <a:avLst/>
          </a:prstGeom>
          <a:noFill/>
          <a:ln>
            <a:noFill/>
          </a:ln>
        </p:spPr>
      </p:pic>
      <p:sp>
        <p:nvSpPr>
          <p:cNvPr id="28" name="Google Shape;185;p31">
            <a:extLst>
              <a:ext uri="{FF2B5EF4-FFF2-40B4-BE49-F238E27FC236}">
                <a16:creationId xmlns:a16="http://schemas.microsoft.com/office/drawing/2014/main" id="{0703D409-E893-4A03-95A0-B6C9C63D7E5F}"/>
              </a:ext>
            </a:extLst>
          </p:cNvPr>
          <p:cNvSpPr txBox="1"/>
          <p:nvPr/>
        </p:nvSpPr>
        <p:spPr>
          <a:xfrm>
            <a:off x="-710830" y="3443442"/>
            <a:ext cx="3526679" cy="572075"/>
          </a:xfrm>
          <a:prstGeom prst="rect">
            <a:avLst/>
          </a:prstGeom>
          <a:noFill/>
          <a:ln>
            <a:noFill/>
          </a:ln>
        </p:spPr>
        <p:txBody>
          <a:bodyPr spcFirstLastPara="1" wrap="square" lIns="44194" tIns="22088" rIns="44194" bIns="22088" anchor="t" anchorCtr="0">
            <a:noAutofit/>
          </a:bodyPr>
          <a:lstStyle/>
          <a:p>
            <a:pPr algn="ctr"/>
            <a:r>
              <a:rPr lang="en" sz="1600" dirty="0"/>
              <a:t>Also SESANS data</a:t>
            </a:r>
            <a:endParaRPr lang="en-US" dirty="0"/>
          </a:p>
        </p:txBody>
      </p:sp>
      <p:sp>
        <p:nvSpPr>
          <p:cNvPr id="2" name="Slide Number Placeholder 1">
            <a:extLst>
              <a:ext uri="{FF2B5EF4-FFF2-40B4-BE49-F238E27FC236}">
                <a16:creationId xmlns:a16="http://schemas.microsoft.com/office/drawing/2014/main" id="{4CD9266B-EE60-E623-AFC3-A68903B2383D}"/>
              </a:ext>
            </a:extLst>
          </p:cNvPr>
          <p:cNvSpPr>
            <a:spLocks noGrp="1"/>
          </p:cNvSpPr>
          <p:nvPr>
            <p:ph type="sldNum" sz="quarter" idx="2"/>
          </p:nvPr>
        </p:nvSpPr>
        <p:spPr/>
        <p:txBody>
          <a:bodyPr/>
          <a:lstStyle/>
          <a:p>
            <a:fld id="{86CB4B4D-7CA3-9044-876B-883B54F8677D}" type="slidenum">
              <a:rPr lang="en-US"/>
              <a:t>18</a:t>
            </a:fld>
            <a:endParaRPr lang="en-US"/>
          </a:p>
        </p:txBody>
      </p:sp>
    </p:spTree>
    <p:extLst>
      <p:ext uri="{BB962C8B-B14F-4D97-AF65-F5344CB8AC3E}">
        <p14:creationId xmlns:p14="http://schemas.microsoft.com/office/powerpoint/2010/main" val="32606350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7" name="Google Shape;197;p32"/>
          <p:cNvPicPr preferRelativeResize="0"/>
          <p:nvPr/>
        </p:nvPicPr>
        <p:blipFill>
          <a:blip r:embed="rId3">
            <a:alphaModFix/>
          </a:blip>
          <a:stretch>
            <a:fillRect/>
          </a:stretch>
        </p:blipFill>
        <p:spPr>
          <a:xfrm>
            <a:off x="5747083" y="926208"/>
            <a:ext cx="5001011" cy="3777645"/>
          </a:xfrm>
          <a:prstGeom prst="rect">
            <a:avLst/>
          </a:prstGeom>
          <a:noFill/>
          <a:ln>
            <a:noFill/>
          </a:ln>
        </p:spPr>
      </p:pic>
      <p:pic>
        <p:nvPicPr>
          <p:cNvPr id="198" name="Google Shape;198;p32"/>
          <p:cNvPicPr preferRelativeResize="0"/>
          <p:nvPr/>
        </p:nvPicPr>
        <p:blipFill>
          <a:blip r:embed="rId4">
            <a:alphaModFix/>
          </a:blip>
          <a:stretch>
            <a:fillRect/>
          </a:stretch>
        </p:blipFill>
        <p:spPr>
          <a:xfrm>
            <a:off x="651210" y="1156677"/>
            <a:ext cx="4724399" cy="5366481"/>
          </a:xfrm>
          <a:prstGeom prst="rect">
            <a:avLst/>
          </a:prstGeom>
          <a:noFill/>
          <a:ln>
            <a:noFill/>
          </a:ln>
        </p:spPr>
      </p:pic>
      <p:sp>
        <p:nvSpPr>
          <p:cNvPr id="5" name="Google Shape;210;p33">
            <a:extLst>
              <a:ext uri="{FF2B5EF4-FFF2-40B4-BE49-F238E27FC236}">
                <a16:creationId xmlns:a16="http://schemas.microsoft.com/office/drawing/2014/main" id="{4459932F-758B-4C9A-B24E-09B4896EEB9C}"/>
              </a:ext>
            </a:extLst>
          </p:cNvPr>
          <p:cNvSpPr txBox="1"/>
          <p:nvPr/>
        </p:nvSpPr>
        <p:spPr>
          <a:xfrm>
            <a:off x="6621729" y="4664396"/>
            <a:ext cx="3682200" cy="129056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1500" dirty="0">
                <a:solidFill>
                  <a:srgbClr val="C00000"/>
                </a:solidFill>
              </a:rPr>
              <a:t>Orientational polydispersity = “jitter”</a:t>
            </a:r>
          </a:p>
          <a:p>
            <a:pPr algn="ctr">
              <a:buSzPts val="1500"/>
            </a:pPr>
            <a:endParaRPr lang="en-US" sz="1500" dirty="0"/>
          </a:p>
          <a:p>
            <a:pPr algn="ctr">
              <a:buSzPts val="1500"/>
            </a:pPr>
            <a:r>
              <a:rPr lang="en-US" sz="1500" dirty="0"/>
              <a:t>Decouples the frame for the object’s orientation with respect to the beam and the “jitter” around the axis of the object.</a:t>
            </a:r>
            <a:endParaRPr lang="en" sz="1500" dirty="0"/>
          </a:p>
          <a:p>
            <a:pPr algn="ctr">
              <a:buSzPts val="1500"/>
            </a:pPr>
            <a:endParaRPr sz="1500" dirty="0">
              <a:solidFill>
                <a:srgbClr val="C00000"/>
              </a:solidFill>
            </a:endParaRPr>
          </a:p>
        </p:txBody>
      </p:sp>
      <p:sp>
        <p:nvSpPr>
          <p:cNvPr id="6" name="Google Shape;210;p33">
            <a:extLst>
              <a:ext uri="{FF2B5EF4-FFF2-40B4-BE49-F238E27FC236}">
                <a16:creationId xmlns:a16="http://schemas.microsoft.com/office/drawing/2014/main" id="{A6499E55-AE0C-4B18-81CA-0014DB989388}"/>
              </a:ext>
            </a:extLst>
          </p:cNvPr>
          <p:cNvSpPr txBox="1"/>
          <p:nvPr/>
        </p:nvSpPr>
        <p:spPr>
          <a:xfrm>
            <a:off x="6621729" y="5954956"/>
            <a:ext cx="3682200" cy="761605"/>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1500" dirty="0">
                <a:solidFill>
                  <a:srgbClr val="C00000"/>
                </a:solidFill>
              </a:rPr>
              <a:t>Turning on GPU Option highly recommended for fitting</a:t>
            </a:r>
            <a:endParaRPr lang="en" sz="1500" dirty="0"/>
          </a:p>
        </p:txBody>
      </p:sp>
      <p:sp>
        <p:nvSpPr>
          <p:cNvPr id="7" name="TextBox 6">
            <a:extLst>
              <a:ext uri="{FF2B5EF4-FFF2-40B4-BE49-F238E27FC236}">
                <a16:creationId xmlns:a16="http://schemas.microsoft.com/office/drawing/2014/main" id="{E38DDBD7-BDCC-5C4C-01DD-923E8600F733}"/>
              </a:ext>
            </a:extLst>
          </p:cNvPr>
          <p:cNvSpPr txBox="1"/>
          <p:nvPr/>
        </p:nvSpPr>
        <p:spPr>
          <a:xfrm>
            <a:off x="3721038" y="207256"/>
            <a:ext cx="5282215"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Fitting in </a:t>
            </a:r>
            <a:r>
              <a:rPr lang="en-US" sz="3200" b="1" dirty="0" err="1">
                <a:solidFill>
                  <a:schemeClr val="accent1"/>
                </a:solidFill>
                <a:latin typeface="Verdana"/>
                <a:ea typeface="Verdana"/>
                <a:cs typeface="Times New Roman"/>
              </a:rPr>
              <a:t>SasView</a:t>
            </a:r>
            <a:r>
              <a:rPr lang="en-US" sz="3200" b="1" dirty="0">
                <a:solidFill>
                  <a:schemeClr val="accent1"/>
                </a:solidFill>
                <a:latin typeface="Verdana"/>
                <a:ea typeface="Verdana"/>
                <a:cs typeface="Times New Roman"/>
              </a:rPr>
              <a:t>: 2D</a:t>
            </a:r>
            <a:endParaRPr lang="en-US" dirty="0">
              <a:solidFill>
                <a:schemeClr val="accent1"/>
              </a:solidFill>
            </a:endParaRPr>
          </a:p>
        </p:txBody>
      </p:sp>
      <p:sp>
        <p:nvSpPr>
          <p:cNvPr id="2" name="Slide Number Placeholder 1">
            <a:extLst>
              <a:ext uri="{FF2B5EF4-FFF2-40B4-BE49-F238E27FC236}">
                <a16:creationId xmlns:a16="http://schemas.microsoft.com/office/drawing/2014/main" id="{42563BFF-CD96-9757-5DC0-75C225C2478C}"/>
              </a:ext>
            </a:extLst>
          </p:cNvPr>
          <p:cNvSpPr>
            <a:spLocks noGrp="1"/>
          </p:cNvSpPr>
          <p:nvPr>
            <p:ph type="sldNum" idx="12"/>
          </p:nvPr>
        </p:nvSpPr>
        <p:spPr/>
        <p:txBody>
          <a:bodyPr/>
          <a:lstStyle/>
          <a:p>
            <a:fld id="{00000000-1234-1234-1234-123412341234}" type="slidenum">
              <a:rPr lang="en"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5202193"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a:t>
            </a:r>
          </a:p>
        </p:txBody>
      </p:sp>
      <p:grpSp>
        <p:nvGrpSpPr>
          <p:cNvPr id="32" name="Group 31">
            <a:extLst>
              <a:ext uri="{FF2B5EF4-FFF2-40B4-BE49-F238E27FC236}">
                <a16:creationId xmlns:a16="http://schemas.microsoft.com/office/drawing/2014/main" id="{11016AC9-649C-4563-8753-DD254B4D6C38}"/>
              </a:ext>
            </a:extLst>
          </p:cNvPr>
          <p:cNvGrpSpPr/>
          <p:nvPr/>
        </p:nvGrpSpPr>
        <p:grpSpPr>
          <a:xfrm>
            <a:off x="538783" y="1935413"/>
            <a:ext cx="4865583" cy="4453897"/>
            <a:chOff x="233983" y="1131216"/>
            <a:chExt cx="4865583" cy="4453897"/>
          </a:xfrm>
        </p:grpSpPr>
        <p:cxnSp>
          <p:nvCxnSpPr>
            <p:cNvPr id="33" name="Straight Arrow Connector 32">
              <a:extLst>
                <a:ext uri="{FF2B5EF4-FFF2-40B4-BE49-F238E27FC236}">
                  <a16:creationId xmlns:a16="http://schemas.microsoft.com/office/drawing/2014/main" id="{E13F729B-D96F-45E3-8434-93440A39FCE4}"/>
                </a:ext>
              </a:extLst>
            </p:cNvPr>
            <p:cNvCxnSpPr>
              <a:cxnSpLocks/>
            </p:cNvCxnSpPr>
            <p:nvPr/>
          </p:nvCxnSpPr>
          <p:spPr>
            <a:xfrm flipV="1">
              <a:off x="603315" y="1131216"/>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0BC1292-02AB-457B-8CE3-A9AFE579EAE1}"/>
                </a:ext>
              </a:extLst>
            </p:cNvPr>
            <p:cNvCxnSpPr>
              <a:cxnSpLocks/>
            </p:cNvCxnSpPr>
            <p:nvPr/>
          </p:nvCxnSpPr>
          <p:spPr>
            <a:xfrm>
              <a:off x="603315" y="5062194"/>
              <a:ext cx="3534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E94CE31-776B-4C60-8534-118647C10F9E}"/>
                </a:ext>
              </a:extLst>
            </p:cNvPr>
            <p:cNvSpPr txBox="1"/>
            <p:nvPr/>
          </p:nvSpPr>
          <p:spPr>
            <a:xfrm rot="16200000">
              <a:off x="-278818" y="2912039"/>
              <a:ext cx="1394934" cy="369332"/>
            </a:xfrm>
            <a:prstGeom prst="rect">
              <a:avLst/>
            </a:prstGeom>
            <a:noFill/>
          </p:spPr>
          <p:txBody>
            <a:bodyPr wrap="none" rtlCol="0">
              <a:spAutoFit/>
            </a:bodyPr>
            <a:lstStyle/>
            <a:p>
              <a:r>
                <a:rPr lang="en-US" b="1" dirty="0">
                  <a:solidFill>
                    <a:schemeClr val="accent6"/>
                  </a:solidFill>
                </a:rPr>
                <a:t>$$MONEY$$</a:t>
              </a:r>
            </a:p>
          </p:txBody>
        </p:sp>
        <p:sp>
          <p:nvSpPr>
            <p:cNvPr id="36" name="TextBox 35">
              <a:extLst>
                <a:ext uri="{FF2B5EF4-FFF2-40B4-BE49-F238E27FC236}">
                  <a16:creationId xmlns:a16="http://schemas.microsoft.com/office/drawing/2014/main" id="{F2CB0D81-B3E6-4309-95E2-F72F3D0EE1BC}"/>
                </a:ext>
              </a:extLst>
            </p:cNvPr>
            <p:cNvSpPr txBox="1"/>
            <p:nvPr/>
          </p:nvSpPr>
          <p:spPr>
            <a:xfrm>
              <a:off x="1779814" y="5215781"/>
              <a:ext cx="657552" cy="369332"/>
            </a:xfrm>
            <a:prstGeom prst="rect">
              <a:avLst/>
            </a:prstGeom>
            <a:noFill/>
          </p:spPr>
          <p:txBody>
            <a:bodyPr wrap="none" rtlCol="0">
              <a:spAutoFit/>
            </a:bodyPr>
            <a:lstStyle/>
            <a:p>
              <a:r>
                <a:rPr lang="en-US" b="1" dirty="0">
                  <a:solidFill>
                    <a:schemeClr val="accent6"/>
                  </a:solidFill>
                </a:rPr>
                <a:t>Time</a:t>
              </a:r>
            </a:p>
          </p:txBody>
        </p:sp>
        <p:sp>
          <p:nvSpPr>
            <p:cNvPr id="37" name="Rectangle 36">
              <a:extLst>
                <a:ext uri="{FF2B5EF4-FFF2-40B4-BE49-F238E27FC236}">
                  <a16:creationId xmlns:a16="http://schemas.microsoft.com/office/drawing/2014/main" id="{3A64AC09-4909-442C-949E-A1012260E898}"/>
                </a:ext>
              </a:extLst>
            </p:cNvPr>
            <p:cNvSpPr/>
            <p:nvPr/>
          </p:nvSpPr>
          <p:spPr>
            <a:xfrm>
              <a:off x="603315" y="1630837"/>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38" name="Rectangle 37">
              <a:extLst>
                <a:ext uri="{FF2B5EF4-FFF2-40B4-BE49-F238E27FC236}">
                  <a16:creationId xmlns:a16="http://schemas.microsoft.com/office/drawing/2014/main" id="{A58C89AE-ABA5-40E9-BAAD-55B50AEA5207}"/>
                </a:ext>
              </a:extLst>
            </p:cNvPr>
            <p:cNvSpPr/>
            <p:nvPr/>
          </p:nvSpPr>
          <p:spPr>
            <a:xfrm>
              <a:off x="1065199" y="1631979"/>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39" name="Rectangle 38">
              <a:extLst>
                <a:ext uri="{FF2B5EF4-FFF2-40B4-BE49-F238E27FC236}">
                  <a16:creationId xmlns:a16="http://schemas.microsoft.com/office/drawing/2014/main" id="{7808BF0F-FE23-4880-8B8A-2FCE65C509E2}"/>
                </a:ext>
              </a:extLst>
            </p:cNvPr>
            <p:cNvSpPr/>
            <p:nvPr/>
          </p:nvSpPr>
          <p:spPr>
            <a:xfrm>
              <a:off x="1527082" y="2663190"/>
              <a:ext cx="461884" cy="2404147"/>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40" name="Rectangle 39">
              <a:extLst>
                <a:ext uri="{FF2B5EF4-FFF2-40B4-BE49-F238E27FC236}">
                  <a16:creationId xmlns:a16="http://schemas.microsoft.com/office/drawing/2014/main" id="{D2D17D7A-3B07-4968-B79A-321B812ED963}"/>
                </a:ext>
              </a:extLst>
            </p:cNvPr>
            <p:cNvSpPr/>
            <p:nvPr/>
          </p:nvSpPr>
          <p:spPr>
            <a:xfrm>
              <a:off x="1988965" y="3794172"/>
              <a:ext cx="461884" cy="127316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41" name="Rectangle 40">
              <a:extLst>
                <a:ext uri="{FF2B5EF4-FFF2-40B4-BE49-F238E27FC236}">
                  <a16:creationId xmlns:a16="http://schemas.microsoft.com/office/drawing/2014/main" id="{118B6EB3-14CE-4D66-8513-2D57E9802B4F}"/>
                </a:ext>
              </a:extLst>
            </p:cNvPr>
            <p:cNvSpPr/>
            <p:nvPr/>
          </p:nvSpPr>
          <p:spPr>
            <a:xfrm>
              <a:off x="2496569" y="4583430"/>
              <a:ext cx="461884" cy="506767"/>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rtlCol="0" anchor="t" anchorCtr="0">
              <a:scene3d>
                <a:camera prst="orthographicFront">
                  <a:rot lat="0" lon="0" rev="0"/>
                </a:camera>
                <a:lightRig rig="threePt" dir="t"/>
              </a:scene3d>
            </a:bodyPr>
            <a:lstStyle/>
            <a:p>
              <a:pPr algn="ctr"/>
              <a:endParaRPr lang="en-US" dirty="0">
                <a:solidFill>
                  <a:schemeClr val="tx1"/>
                </a:solidFill>
              </a:endParaRPr>
            </a:p>
          </p:txBody>
        </p:sp>
        <p:sp>
          <p:nvSpPr>
            <p:cNvPr id="42" name="TextBox 41">
              <a:extLst>
                <a:ext uri="{FF2B5EF4-FFF2-40B4-BE49-F238E27FC236}">
                  <a16:creationId xmlns:a16="http://schemas.microsoft.com/office/drawing/2014/main" id="{4F1548AC-83FB-49DE-A5A0-01A2AF45D511}"/>
                </a:ext>
              </a:extLst>
            </p:cNvPr>
            <p:cNvSpPr txBox="1"/>
            <p:nvPr/>
          </p:nvSpPr>
          <p:spPr>
            <a:xfrm rot="5400000">
              <a:off x="1503987" y="3590011"/>
              <a:ext cx="2538708" cy="461665"/>
            </a:xfrm>
            <a:prstGeom prst="rect">
              <a:avLst/>
            </a:prstGeom>
            <a:noFill/>
          </p:spPr>
          <p:txBody>
            <a:bodyPr wrap="none" rtlCol="0">
              <a:spAutoFit/>
            </a:bodyPr>
            <a:lstStyle/>
            <a:p>
              <a:r>
                <a:rPr lang="en-US" sz="2400" dirty="0"/>
                <a:t>Reduction </a:t>
              </a:r>
              <a:r>
                <a:rPr lang="en-US" sz="2400" dirty="0" err="1"/>
                <a:t>Sofware</a:t>
              </a:r>
              <a:endParaRPr lang="en-US" sz="2400" dirty="0"/>
            </a:p>
          </p:txBody>
        </p:sp>
        <p:sp>
          <p:nvSpPr>
            <p:cNvPr id="43" name="TextBox 42">
              <a:extLst>
                <a:ext uri="{FF2B5EF4-FFF2-40B4-BE49-F238E27FC236}">
                  <a16:creationId xmlns:a16="http://schemas.microsoft.com/office/drawing/2014/main" id="{7DE5AA94-2F01-4AD6-9737-3F88BDB36509}"/>
                </a:ext>
              </a:extLst>
            </p:cNvPr>
            <p:cNvSpPr txBox="1"/>
            <p:nvPr/>
          </p:nvSpPr>
          <p:spPr>
            <a:xfrm rot="5400000">
              <a:off x="1213062" y="3829660"/>
              <a:ext cx="2059410" cy="461665"/>
            </a:xfrm>
            <a:prstGeom prst="rect">
              <a:avLst/>
            </a:prstGeom>
            <a:noFill/>
          </p:spPr>
          <p:txBody>
            <a:bodyPr wrap="none" rtlCol="0">
              <a:spAutoFit/>
            </a:bodyPr>
            <a:lstStyle/>
            <a:p>
              <a:r>
                <a:rPr lang="en-US" sz="2400" dirty="0"/>
                <a:t>Data Hardware</a:t>
              </a:r>
            </a:p>
          </p:txBody>
        </p:sp>
        <p:sp>
          <p:nvSpPr>
            <p:cNvPr id="44" name="TextBox 43">
              <a:extLst>
                <a:ext uri="{FF2B5EF4-FFF2-40B4-BE49-F238E27FC236}">
                  <a16:creationId xmlns:a16="http://schemas.microsoft.com/office/drawing/2014/main" id="{FE632194-8E1D-4842-961E-985BE03D6038}"/>
                </a:ext>
              </a:extLst>
            </p:cNvPr>
            <p:cNvSpPr txBox="1"/>
            <p:nvPr/>
          </p:nvSpPr>
          <p:spPr>
            <a:xfrm rot="5400000">
              <a:off x="948776" y="4012787"/>
              <a:ext cx="1693156" cy="461665"/>
            </a:xfrm>
            <a:prstGeom prst="rect">
              <a:avLst/>
            </a:prstGeom>
            <a:noFill/>
          </p:spPr>
          <p:txBody>
            <a:bodyPr wrap="none" rtlCol="0">
              <a:spAutoFit/>
            </a:bodyPr>
            <a:lstStyle/>
            <a:p>
              <a:r>
                <a:rPr lang="en-US" sz="2400" dirty="0"/>
                <a:t>Instruments</a:t>
              </a:r>
            </a:p>
          </p:txBody>
        </p:sp>
        <p:sp>
          <p:nvSpPr>
            <p:cNvPr id="45" name="TextBox 44">
              <a:extLst>
                <a:ext uri="{FF2B5EF4-FFF2-40B4-BE49-F238E27FC236}">
                  <a16:creationId xmlns:a16="http://schemas.microsoft.com/office/drawing/2014/main" id="{83D178DD-E0CE-4FE2-80C6-207506A804FC}"/>
                </a:ext>
              </a:extLst>
            </p:cNvPr>
            <p:cNvSpPr txBox="1"/>
            <p:nvPr/>
          </p:nvSpPr>
          <p:spPr>
            <a:xfrm rot="5400000">
              <a:off x="-34709" y="3505437"/>
              <a:ext cx="2707857" cy="461665"/>
            </a:xfrm>
            <a:prstGeom prst="rect">
              <a:avLst/>
            </a:prstGeom>
            <a:noFill/>
          </p:spPr>
          <p:txBody>
            <a:bodyPr wrap="none" rtlCol="0">
              <a:spAutoFit/>
            </a:bodyPr>
            <a:lstStyle/>
            <a:p>
              <a:r>
                <a:rPr lang="en-US" sz="2400" dirty="0"/>
                <a:t>Source Construction</a:t>
              </a:r>
            </a:p>
          </p:txBody>
        </p:sp>
        <p:sp>
          <p:nvSpPr>
            <p:cNvPr id="46" name="TextBox 45">
              <a:extLst>
                <a:ext uri="{FF2B5EF4-FFF2-40B4-BE49-F238E27FC236}">
                  <a16:creationId xmlns:a16="http://schemas.microsoft.com/office/drawing/2014/main" id="{1A9CAB48-08FB-4A59-BDA1-5CBF9D406924}"/>
                </a:ext>
              </a:extLst>
            </p:cNvPr>
            <p:cNvSpPr txBox="1"/>
            <p:nvPr/>
          </p:nvSpPr>
          <p:spPr>
            <a:xfrm rot="5400000">
              <a:off x="-305367" y="3673913"/>
              <a:ext cx="2370905" cy="461665"/>
            </a:xfrm>
            <a:prstGeom prst="rect">
              <a:avLst/>
            </a:prstGeom>
            <a:noFill/>
          </p:spPr>
          <p:txBody>
            <a:bodyPr wrap="none" rtlCol="0">
              <a:spAutoFit/>
            </a:bodyPr>
            <a:lstStyle/>
            <a:p>
              <a:r>
                <a:rPr lang="en-US" sz="2400" dirty="0"/>
                <a:t>Civil Construction</a:t>
              </a:r>
            </a:p>
          </p:txBody>
        </p:sp>
        <p:sp>
          <p:nvSpPr>
            <p:cNvPr id="47" name="TextBox 46">
              <a:extLst>
                <a:ext uri="{FF2B5EF4-FFF2-40B4-BE49-F238E27FC236}">
                  <a16:creationId xmlns:a16="http://schemas.microsoft.com/office/drawing/2014/main" id="{66B01EEF-A7E8-4477-866A-1A55512124B0}"/>
                </a:ext>
              </a:extLst>
            </p:cNvPr>
            <p:cNvSpPr txBox="1"/>
            <p:nvPr/>
          </p:nvSpPr>
          <p:spPr>
            <a:xfrm>
              <a:off x="3508553" y="3825109"/>
              <a:ext cx="1591013" cy="830997"/>
            </a:xfrm>
            <a:prstGeom prst="rect">
              <a:avLst/>
            </a:prstGeom>
            <a:noFill/>
          </p:spPr>
          <p:txBody>
            <a:bodyPr wrap="none" rtlCol="0">
              <a:spAutoFit/>
            </a:bodyPr>
            <a:lstStyle/>
            <a:p>
              <a:r>
                <a:rPr lang="en-US" sz="2400" dirty="0"/>
                <a:t>Analysis</a:t>
              </a:r>
            </a:p>
            <a:p>
              <a:r>
                <a:rPr lang="en-US" sz="2400" dirty="0"/>
                <a:t>Software??</a:t>
              </a:r>
            </a:p>
          </p:txBody>
        </p:sp>
        <p:sp>
          <p:nvSpPr>
            <p:cNvPr id="48" name="Freeform: Shape 47">
              <a:extLst>
                <a:ext uri="{FF2B5EF4-FFF2-40B4-BE49-F238E27FC236}">
                  <a16:creationId xmlns:a16="http://schemas.microsoft.com/office/drawing/2014/main" id="{BB205837-EFCC-4CF0-895B-B668D0384531}"/>
                </a:ext>
              </a:extLst>
            </p:cNvPr>
            <p:cNvSpPr/>
            <p:nvPr/>
          </p:nvSpPr>
          <p:spPr>
            <a:xfrm>
              <a:off x="3185321" y="4055943"/>
              <a:ext cx="323232" cy="100624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hape 160">
            <a:extLst>
              <a:ext uri="{FF2B5EF4-FFF2-40B4-BE49-F238E27FC236}">
                <a16:creationId xmlns:a16="http://schemas.microsoft.com/office/drawing/2014/main" id="{451CE432-E29D-5D8E-64CF-6FB12B43027F}"/>
              </a:ext>
            </a:extLst>
          </p:cNvPr>
          <p:cNvSpPr txBox="1">
            <a:spLocks/>
          </p:cNvSpPr>
          <p:nvPr/>
        </p:nvSpPr>
        <p:spPr>
          <a:xfrm>
            <a:off x="5636389" y="1631546"/>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Analysis? Let's define that </a:t>
            </a:r>
            <a:endParaRPr lang="en-US" sz="2800" b="1" dirty="0">
              <a:solidFill>
                <a:srgbClr val="00B0F0"/>
              </a:solidFill>
              <a:cs typeface="Calibri Light"/>
            </a:endParaRPr>
          </a:p>
        </p:txBody>
      </p:sp>
      <p:sp>
        <p:nvSpPr>
          <p:cNvPr id="6" name="Shape 158">
            <a:extLst>
              <a:ext uri="{FF2B5EF4-FFF2-40B4-BE49-F238E27FC236}">
                <a16:creationId xmlns:a16="http://schemas.microsoft.com/office/drawing/2014/main" id="{A827F7CC-88D0-FAC2-599D-71BCB953CD90}"/>
              </a:ext>
            </a:extLst>
          </p:cNvPr>
          <p:cNvSpPr/>
          <p:nvPr/>
        </p:nvSpPr>
        <p:spPr>
          <a:xfrm>
            <a:off x="6000850" y="2244511"/>
            <a:ext cx="5650843" cy="2985431"/>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t>"Works on data from which all instrumental artifacts have been removed"</a:t>
            </a:r>
          </a:p>
          <a:p>
            <a:pPr defTabSz="609534">
              <a:defRPr sz="3400">
                <a:latin typeface="Arial"/>
                <a:ea typeface="Arial"/>
                <a:cs typeface="Arial"/>
                <a:sym typeface="Arial"/>
              </a:defRPr>
            </a:pPr>
            <a:r>
              <a:rPr lang="en-US" sz="2350" dirty="0"/>
              <a:t>…. </a:t>
            </a:r>
            <a:r>
              <a:rPr lang="en-US" sz="2350" dirty="0" err="1"/>
              <a:t>sortof</a:t>
            </a:r>
            <a:endParaRPr lang="en-US" sz="2350" dirty="0"/>
          </a:p>
          <a:p>
            <a:pPr defTabSz="609534">
              <a:defRPr sz="3400">
                <a:latin typeface="Arial"/>
                <a:ea typeface="Arial"/>
                <a:cs typeface="Arial"/>
                <a:sym typeface="Arial"/>
              </a:defRPr>
            </a:pPr>
            <a:endParaRPr lang="en-US" sz="2350" dirty="0"/>
          </a:p>
          <a:p>
            <a:pPr defTabSz="609534">
              <a:defRPr sz="3400">
                <a:latin typeface="Arial"/>
                <a:ea typeface="Arial"/>
                <a:cs typeface="Arial"/>
                <a:sym typeface="Arial"/>
              </a:defRPr>
            </a:pPr>
            <a:endParaRPr lang="en-US" sz="2350" dirty="0"/>
          </a:p>
          <a:p>
            <a:pPr defTabSz="609534">
              <a:defRPr sz="3400">
                <a:latin typeface="Arial"/>
                <a:ea typeface="Arial"/>
                <a:cs typeface="Arial"/>
                <a:sym typeface="Arial"/>
              </a:defRPr>
            </a:pPr>
            <a:endParaRPr lang="en-US" sz="2350" dirty="0"/>
          </a:p>
          <a:p>
            <a:pPr defTabSz="609534">
              <a:defRPr sz="3400">
                <a:latin typeface="Arial"/>
                <a:ea typeface="Arial"/>
                <a:cs typeface="Arial"/>
                <a:sym typeface="Arial"/>
              </a:defRPr>
            </a:pPr>
            <a:r>
              <a:rPr lang="en-US" sz="2350" dirty="0"/>
              <a:t>               Instrument Independent Data</a:t>
            </a:r>
          </a:p>
        </p:txBody>
      </p:sp>
      <p:sp>
        <p:nvSpPr>
          <p:cNvPr id="3" name="Arrow: Right 2">
            <a:extLst>
              <a:ext uri="{FF2B5EF4-FFF2-40B4-BE49-F238E27FC236}">
                <a16:creationId xmlns:a16="http://schemas.microsoft.com/office/drawing/2014/main" id="{EE44A193-AB0A-332C-B88E-99BA9E747E86}"/>
              </a:ext>
            </a:extLst>
          </p:cNvPr>
          <p:cNvSpPr/>
          <p:nvPr/>
        </p:nvSpPr>
        <p:spPr>
          <a:xfrm>
            <a:off x="6033235" y="4745638"/>
            <a:ext cx="978715" cy="482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55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3"/>
          <p:cNvSpPr txBox="1">
            <a:spLocks noGrp="1"/>
          </p:cNvSpPr>
          <p:nvPr>
            <p:ph type="sldNum" idx="12"/>
          </p:nvPr>
        </p:nvSpPr>
        <p:spPr>
          <a:xfrm>
            <a:off x="9709873" y="7018735"/>
            <a:ext cx="489900" cy="341700"/>
          </a:xfrm>
          <a:prstGeom prst="rect">
            <a:avLst/>
          </a:prstGeom>
          <a:noFill/>
          <a:ln>
            <a:noFill/>
          </a:ln>
        </p:spPr>
        <p:txBody>
          <a:bodyPr spcFirstLastPara="1" wrap="square" lIns="32751" tIns="32751" rIns="32751" bIns="327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9pPr>
          </a:lstStyle>
          <a:p>
            <a:fld id="{00000000-1234-1234-1234-123412341234}" type="slidenum">
              <a:rPr lang="en"/>
              <a:pPr/>
              <a:t>20</a:t>
            </a:fld>
            <a:endParaRPr/>
          </a:p>
        </p:txBody>
      </p:sp>
      <p:pic>
        <p:nvPicPr>
          <p:cNvPr id="205" name="Google Shape;205;p33"/>
          <p:cNvPicPr preferRelativeResize="0"/>
          <p:nvPr/>
        </p:nvPicPr>
        <p:blipFill rotWithShape="1">
          <a:blip r:embed="rId3">
            <a:alphaModFix/>
          </a:blip>
          <a:srcRect/>
          <a:stretch/>
        </p:blipFill>
        <p:spPr>
          <a:xfrm>
            <a:off x="4141219" y="1259297"/>
            <a:ext cx="3014917" cy="3840055"/>
          </a:xfrm>
          <a:prstGeom prst="rect">
            <a:avLst/>
          </a:prstGeom>
          <a:noFill/>
          <a:ln>
            <a:noFill/>
          </a:ln>
        </p:spPr>
      </p:pic>
      <p:pic>
        <p:nvPicPr>
          <p:cNvPr id="206" name="Google Shape;206;p33"/>
          <p:cNvPicPr preferRelativeResize="0"/>
          <p:nvPr/>
        </p:nvPicPr>
        <p:blipFill rotWithShape="1">
          <a:blip r:embed="rId4">
            <a:alphaModFix/>
          </a:blip>
          <a:srcRect/>
          <a:stretch/>
        </p:blipFill>
        <p:spPr>
          <a:xfrm>
            <a:off x="863482" y="3744973"/>
            <a:ext cx="2059825" cy="2088280"/>
          </a:xfrm>
          <a:prstGeom prst="rect">
            <a:avLst/>
          </a:prstGeom>
          <a:noFill/>
          <a:ln>
            <a:noFill/>
          </a:ln>
        </p:spPr>
      </p:pic>
      <p:pic>
        <p:nvPicPr>
          <p:cNvPr id="207" name="Google Shape;207;p33"/>
          <p:cNvPicPr preferRelativeResize="0"/>
          <p:nvPr/>
        </p:nvPicPr>
        <p:blipFill rotWithShape="1">
          <a:blip r:embed="rId5">
            <a:alphaModFix/>
          </a:blip>
          <a:srcRect/>
          <a:stretch/>
        </p:blipFill>
        <p:spPr>
          <a:xfrm>
            <a:off x="939681" y="838081"/>
            <a:ext cx="2382679" cy="2415593"/>
          </a:xfrm>
          <a:prstGeom prst="rect">
            <a:avLst/>
          </a:prstGeom>
          <a:noFill/>
          <a:ln>
            <a:noFill/>
          </a:ln>
        </p:spPr>
      </p:pic>
      <p:pic>
        <p:nvPicPr>
          <p:cNvPr id="208" name="Google Shape;208;p33"/>
          <p:cNvPicPr preferRelativeResize="0"/>
          <p:nvPr/>
        </p:nvPicPr>
        <p:blipFill rotWithShape="1">
          <a:blip r:embed="rId6">
            <a:alphaModFix/>
          </a:blip>
          <a:srcRect/>
          <a:stretch/>
        </p:blipFill>
        <p:spPr>
          <a:xfrm>
            <a:off x="8234692" y="1308268"/>
            <a:ext cx="2059825" cy="2088280"/>
          </a:xfrm>
          <a:prstGeom prst="rect">
            <a:avLst/>
          </a:prstGeom>
          <a:noFill/>
          <a:ln>
            <a:noFill/>
          </a:ln>
        </p:spPr>
      </p:pic>
      <p:pic>
        <p:nvPicPr>
          <p:cNvPr id="209" name="Google Shape;209;p33"/>
          <p:cNvPicPr preferRelativeResize="0"/>
          <p:nvPr/>
        </p:nvPicPr>
        <p:blipFill rotWithShape="1">
          <a:blip r:embed="rId7">
            <a:alphaModFix/>
          </a:blip>
          <a:srcRect/>
          <a:stretch/>
        </p:blipFill>
        <p:spPr>
          <a:xfrm>
            <a:off x="8234692" y="3525898"/>
            <a:ext cx="2059825" cy="2088280"/>
          </a:xfrm>
          <a:prstGeom prst="rect">
            <a:avLst/>
          </a:prstGeom>
          <a:noFill/>
          <a:ln>
            <a:noFill/>
          </a:ln>
        </p:spPr>
      </p:pic>
      <p:sp>
        <p:nvSpPr>
          <p:cNvPr id="210" name="Google Shape;210;p33"/>
          <p:cNvSpPr txBox="1"/>
          <p:nvPr/>
        </p:nvSpPr>
        <p:spPr>
          <a:xfrm>
            <a:off x="4141509" y="5630737"/>
            <a:ext cx="3682200" cy="487087"/>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 sz="1500" dirty="0"/>
              <a:t>Uses bumps package from P. Kienzle</a:t>
            </a:r>
          </a:p>
          <a:p>
            <a:pPr algn="ctr">
              <a:buSzPts val="1500"/>
            </a:pPr>
            <a:r>
              <a:rPr lang="en" sz="1500" dirty="0">
                <a:solidFill>
                  <a:srgbClr val="C00000"/>
                </a:solidFill>
              </a:rPr>
              <a:t>(also </a:t>
            </a:r>
            <a:r>
              <a:rPr lang="en-US" sz="1500" dirty="0">
                <a:solidFill>
                  <a:srgbClr val="C00000"/>
                </a:solidFill>
              </a:rPr>
              <a:t>has DANSE origins)</a:t>
            </a:r>
            <a:endParaRPr sz="1500" dirty="0">
              <a:solidFill>
                <a:srgbClr val="C00000"/>
              </a:solidFill>
            </a:endParaRPr>
          </a:p>
        </p:txBody>
      </p:sp>
      <p:sp>
        <p:nvSpPr>
          <p:cNvPr id="3" name="TextBox 2">
            <a:extLst>
              <a:ext uri="{FF2B5EF4-FFF2-40B4-BE49-F238E27FC236}">
                <a16:creationId xmlns:a16="http://schemas.microsoft.com/office/drawing/2014/main" id="{0334E07E-347B-D37F-B685-717199FFE66C}"/>
              </a:ext>
            </a:extLst>
          </p:cNvPr>
          <p:cNvSpPr txBox="1"/>
          <p:nvPr/>
        </p:nvSpPr>
        <p:spPr>
          <a:xfrm>
            <a:off x="2539938" y="121531"/>
            <a:ext cx="6623929"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Choice of Fitting Algorithms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8" name="Google Shape;228;p36"/>
          <p:cNvPicPr preferRelativeResize="0"/>
          <p:nvPr/>
        </p:nvPicPr>
        <p:blipFill rotWithShape="1">
          <a:blip r:embed="rId3">
            <a:alphaModFix/>
          </a:blip>
          <a:srcRect/>
          <a:stretch/>
        </p:blipFill>
        <p:spPr>
          <a:xfrm>
            <a:off x="1898151" y="1245233"/>
            <a:ext cx="3631792" cy="5485880"/>
          </a:xfrm>
          <a:prstGeom prst="rect">
            <a:avLst/>
          </a:prstGeom>
          <a:noFill/>
          <a:ln>
            <a:noFill/>
          </a:ln>
        </p:spPr>
      </p:pic>
      <p:pic>
        <p:nvPicPr>
          <p:cNvPr id="229" name="Google Shape;229;p36"/>
          <p:cNvPicPr preferRelativeResize="0"/>
          <p:nvPr/>
        </p:nvPicPr>
        <p:blipFill rotWithShape="1">
          <a:blip r:embed="rId4">
            <a:alphaModFix/>
          </a:blip>
          <a:srcRect l="10609" t="5640" r="8273" b="7854"/>
          <a:stretch/>
        </p:blipFill>
        <p:spPr>
          <a:xfrm>
            <a:off x="5892724" y="1245233"/>
            <a:ext cx="4401651" cy="2344251"/>
          </a:xfrm>
          <a:prstGeom prst="rect">
            <a:avLst/>
          </a:prstGeom>
          <a:noFill/>
          <a:ln>
            <a:noFill/>
          </a:ln>
        </p:spPr>
      </p:pic>
      <p:pic>
        <p:nvPicPr>
          <p:cNvPr id="230" name="Google Shape;230;p36"/>
          <p:cNvPicPr preferRelativeResize="0"/>
          <p:nvPr/>
        </p:nvPicPr>
        <p:blipFill rotWithShape="1">
          <a:blip r:embed="rId5">
            <a:alphaModFix/>
          </a:blip>
          <a:srcRect/>
          <a:stretch/>
        </p:blipFill>
        <p:spPr>
          <a:xfrm>
            <a:off x="6302344" y="3859731"/>
            <a:ext cx="2399659" cy="1948595"/>
          </a:xfrm>
          <a:prstGeom prst="rect">
            <a:avLst/>
          </a:prstGeom>
          <a:noFill/>
          <a:ln>
            <a:noFill/>
          </a:ln>
        </p:spPr>
      </p:pic>
      <p:sp>
        <p:nvSpPr>
          <p:cNvPr id="3" name="TextBox 2">
            <a:extLst>
              <a:ext uri="{FF2B5EF4-FFF2-40B4-BE49-F238E27FC236}">
                <a16:creationId xmlns:a16="http://schemas.microsoft.com/office/drawing/2014/main" id="{12F5D829-AFA4-EA5B-DF3A-B3DAFC9C890B}"/>
              </a:ext>
            </a:extLst>
          </p:cNvPr>
          <p:cNvSpPr txBox="1"/>
          <p:nvPr/>
        </p:nvSpPr>
        <p:spPr>
          <a:xfrm>
            <a:off x="3721038" y="207256"/>
            <a:ext cx="4408579"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Invariant </a:t>
            </a:r>
            <a:r>
              <a:rPr lang="en-US" sz="3200" b="1" dirty="0" err="1">
                <a:solidFill>
                  <a:schemeClr val="accent1"/>
                </a:solidFill>
                <a:latin typeface="Verdana"/>
                <a:ea typeface="Verdana"/>
                <a:cs typeface="Times New Roman"/>
              </a:rPr>
              <a:t>Analasis</a:t>
            </a:r>
          </a:p>
        </p:txBody>
      </p:sp>
      <p:sp>
        <p:nvSpPr>
          <p:cNvPr id="2" name="Slide Number Placeholder 1">
            <a:extLst>
              <a:ext uri="{FF2B5EF4-FFF2-40B4-BE49-F238E27FC236}">
                <a16:creationId xmlns:a16="http://schemas.microsoft.com/office/drawing/2014/main" id="{5B13E4B1-B3AC-8CA7-F331-A76D9EB20D8D}"/>
              </a:ext>
            </a:extLst>
          </p:cNvPr>
          <p:cNvSpPr>
            <a:spLocks noGrp="1"/>
          </p:cNvSpPr>
          <p:nvPr>
            <p:ph type="sldNum" idx="12"/>
          </p:nvPr>
        </p:nvSpPr>
        <p:spPr/>
        <p:txBody>
          <a:bodyPr/>
          <a:lstStyle/>
          <a:p>
            <a:fld id="{00000000-1234-1234-1234-123412341234}" type="slidenum">
              <a:rPr lang="en"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7"/>
          <p:cNvSpPr txBox="1">
            <a:spLocks noGrp="1"/>
          </p:cNvSpPr>
          <p:nvPr>
            <p:ph type="sldNum" idx="12"/>
          </p:nvPr>
        </p:nvSpPr>
        <p:spPr>
          <a:xfrm>
            <a:off x="9709873" y="7018735"/>
            <a:ext cx="489900" cy="341700"/>
          </a:xfrm>
          <a:prstGeom prst="rect">
            <a:avLst/>
          </a:prstGeom>
          <a:noFill/>
          <a:ln>
            <a:noFill/>
          </a:ln>
        </p:spPr>
        <p:txBody>
          <a:bodyPr spcFirstLastPara="1" wrap="square" lIns="32751" tIns="32751" rIns="32751" bIns="327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963" b="0" i="0" u="none" strike="noStrike" cap="none">
                <a:solidFill>
                  <a:srgbClr val="000000"/>
                </a:solidFill>
                <a:latin typeface="Arial"/>
                <a:ea typeface="Arial"/>
                <a:cs typeface="Arial"/>
                <a:sym typeface="Arial"/>
              </a:defRPr>
            </a:lvl9pPr>
          </a:lstStyle>
          <a:p>
            <a:fld id="{00000000-1234-1234-1234-123412341234}" type="slidenum">
              <a:rPr lang="en" dirty="0"/>
              <a:pPr/>
              <a:t>22</a:t>
            </a:fld>
            <a:endParaRPr dirty="0"/>
          </a:p>
        </p:txBody>
      </p:sp>
      <p:pic>
        <p:nvPicPr>
          <p:cNvPr id="237" name="Google Shape;237;p37"/>
          <p:cNvPicPr preferRelativeResize="0"/>
          <p:nvPr/>
        </p:nvPicPr>
        <p:blipFill rotWithShape="1">
          <a:blip r:embed="rId3">
            <a:alphaModFix/>
          </a:blip>
          <a:srcRect/>
          <a:stretch/>
        </p:blipFill>
        <p:spPr>
          <a:xfrm>
            <a:off x="1930401" y="1011318"/>
            <a:ext cx="3309257" cy="5715989"/>
          </a:xfrm>
          <a:prstGeom prst="rect">
            <a:avLst/>
          </a:prstGeom>
          <a:noFill/>
          <a:ln>
            <a:noFill/>
          </a:ln>
        </p:spPr>
      </p:pic>
      <p:pic>
        <p:nvPicPr>
          <p:cNvPr id="238" name="Google Shape;238;p37"/>
          <p:cNvPicPr preferRelativeResize="0"/>
          <p:nvPr/>
        </p:nvPicPr>
        <p:blipFill rotWithShape="1">
          <a:blip r:embed="rId4">
            <a:alphaModFix/>
          </a:blip>
          <a:srcRect l="9342" t="6807" r="7978" b="7781"/>
          <a:stretch/>
        </p:blipFill>
        <p:spPr>
          <a:xfrm>
            <a:off x="5645141" y="1059298"/>
            <a:ext cx="4112633" cy="2121693"/>
          </a:xfrm>
          <a:prstGeom prst="rect">
            <a:avLst/>
          </a:prstGeom>
          <a:noFill/>
          <a:ln>
            <a:noFill/>
          </a:ln>
        </p:spPr>
      </p:pic>
      <p:pic>
        <p:nvPicPr>
          <p:cNvPr id="239" name="Google Shape;239;p37"/>
          <p:cNvPicPr preferRelativeResize="0"/>
          <p:nvPr/>
        </p:nvPicPr>
        <p:blipFill rotWithShape="1">
          <a:blip r:embed="rId5">
            <a:alphaModFix/>
          </a:blip>
          <a:srcRect l="6242" t="6470" r="7169" b="8394"/>
          <a:stretch/>
        </p:blipFill>
        <p:spPr>
          <a:xfrm>
            <a:off x="5645140" y="3677010"/>
            <a:ext cx="3827605" cy="2506076"/>
          </a:xfrm>
          <a:prstGeom prst="rect">
            <a:avLst/>
          </a:prstGeom>
          <a:noFill/>
          <a:ln>
            <a:noFill/>
          </a:ln>
        </p:spPr>
      </p:pic>
      <p:sp>
        <p:nvSpPr>
          <p:cNvPr id="3" name="TextBox 2">
            <a:extLst>
              <a:ext uri="{FF2B5EF4-FFF2-40B4-BE49-F238E27FC236}">
                <a16:creationId xmlns:a16="http://schemas.microsoft.com/office/drawing/2014/main" id="{ACC91CE5-9B79-2C32-6197-8461C556E6DB}"/>
              </a:ext>
            </a:extLst>
          </p:cNvPr>
          <p:cNvSpPr txBox="1"/>
          <p:nvPr/>
        </p:nvSpPr>
        <p:spPr>
          <a:xfrm>
            <a:off x="3721038" y="207256"/>
            <a:ext cx="3493264"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P(r) Inversion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6" name="Google Shape;246;p38"/>
          <p:cNvPicPr preferRelativeResize="0"/>
          <p:nvPr/>
        </p:nvPicPr>
        <p:blipFill rotWithShape="1">
          <a:blip r:embed="rId3">
            <a:alphaModFix/>
          </a:blip>
          <a:srcRect/>
          <a:stretch/>
        </p:blipFill>
        <p:spPr>
          <a:xfrm>
            <a:off x="4133294" y="1657684"/>
            <a:ext cx="4197396" cy="4813753"/>
          </a:xfrm>
          <a:prstGeom prst="rect">
            <a:avLst/>
          </a:prstGeom>
          <a:noFill/>
          <a:ln>
            <a:noFill/>
          </a:ln>
        </p:spPr>
      </p:pic>
      <p:pic>
        <p:nvPicPr>
          <p:cNvPr id="247" name="Google Shape;247;p38"/>
          <p:cNvPicPr preferRelativeResize="0"/>
          <p:nvPr/>
        </p:nvPicPr>
        <p:blipFill rotWithShape="1">
          <a:blip r:embed="rId4">
            <a:alphaModFix/>
          </a:blip>
          <a:srcRect/>
          <a:stretch/>
        </p:blipFill>
        <p:spPr>
          <a:xfrm>
            <a:off x="8565363" y="1688164"/>
            <a:ext cx="3072191" cy="2331249"/>
          </a:xfrm>
          <a:prstGeom prst="rect">
            <a:avLst/>
          </a:prstGeom>
          <a:noFill/>
          <a:ln>
            <a:noFill/>
          </a:ln>
        </p:spPr>
      </p:pic>
      <p:pic>
        <p:nvPicPr>
          <p:cNvPr id="248" name="Google Shape;248;p38"/>
          <p:cNvPicPr preferRelativeResize="0"/>
          <p:nvPr/>
        </p:nvPicPr>
        <p:blipFill rotWithShape="1">
          <a:blip r:embed="rId5">
            <a:alphaModFix/>
          </a:blip>
          <a:srcRect/>
          <a:stretch/>
        </p:blipFill>
        <p:spPr>
          <a:xfrm>
            <a:off x="8565363" y="4100692"/>
            <a:ext cx="3072192" cy="2327827"/>
          </a:xfrm>
          <a:prstGeom prst="rect">
            <a:avLst/>
          </a:prstGeom>
          <a:noFill/>
          <a:ln>
            <a:noFill/>
          </a:ln>
        </p:spPr>
      </p:pic>
      <p:sp>
        <p:nvSpPr>
          <p:cNvPr id="7" name="Google Shape;257;p39">
            <a:extLst>
              <a:ext uri="{FF2B5EF4-FFF2-40B4-BE49-F238E27FC236}">
                <a16:creationId xmlns:a16="http://schemas.microsoft.com/office/drawing/2014/main" id="{B674AB78-96FD-456E-9E9A-0A5B1DF07EEC}"/>
              </a:ext>
            </a:extLst>
          </p:cNvPr>
          <p:cNvSpPr txBox="1"/>
          <p:nvPr/>
        </p:nvSpPr>
        <p:spPr>
          <a:xfrm>
            <a:off x="48692" y="3723726"/>
            <a:ext cx="3728400" cy="2163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300"/>
            </a:pPr>
            <a:r>
              <a:rPr lang="en-US" sz="1300" dirty="0"/>
              <a:t>CCP13 (Fiber Diffraction) legacy code (Fortran)</a:t>
            </a:r>
            <a:endParaRPr sz="900" dirty="0"/>
          </a:p>
        </p:txBody>
      </p:sp>
      <p:sp>
        <p:nvSpPr>
          <p:cNvPr id="8" name="Google Shape;258;p39">
            <a:extLst>
              <a:ext uri="{FF2B5EF4-FFF2-40B4-BE49-F238E27FC236}">
                <a16:creationId xmlns:a16="http://schemas.microsoft.com/office/drawing/2014/main" id="{2D8D001E-BEC1-40FB-B8E2-F1DB55FA59E9}"/>
              </a:ext>
            </a:extLst>
          </p:cNvPr>
          <p:cNvSpPr txBox="1"/>
          <p:nvPr/>
        </p:nvSpPr>
        <p:spPr>
          <a:xfrm>
            <a:off x="730019" y="3943829"/>
            <a:ext cx="53580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1400" dirty="0">
                <a:latin typeface="Tahoma"/>
                <a:ea typeface="Tahoma"/>
                <a:cs typeface="Tahoma"/>
                <a:sym typeface="Tahoma"/>
              </a:rPr>
              <a:t>(ISIS </a:t>
            </a:r>
            <a:r>
              <a:rPr lang="en-US" sz="1400" dirty="0">
                <a:latin typeface="Tahoma"/>
                <a:ea typeface="Tahoma"/>
                <a:cs typeface="Tahoma"/>
                <a:sym typeface="Tahoma"/>
              </a:rPr>
              <a:t>summer student</a:t>
            </a:r>
            <a:r>
              <a:rPr lang="en" sz="1400" dirty="0">
                <a:latin typeface="Tahoma"/>
                <a:ea typeface="Tahoma"/>
                <a:cs typeface="Tahoma"/>
                <a:sym typeface="Tahoma"/>
              </a:rPr>
              <a:t>)</a:t>
            </a:r>
            <a:endParaRPr sz="1400" dirty="0">
              <a:latin typeface="Tahoma"/>
              <a:ea typeface="Tahoma"/>
              <a:cs typeface="Tahoma"/>
              <a:sym typeface="Tahoma"/>
            </a:endParaRPr>
          </a:p>
        </p:txBody>
      </p:sp>
      <p:sp>
        <p:nvSpPr>
          <p:cNvPr id="3" name="TextBox 2">
            <a:extLst>
              <a:ext uri="{FF2B5EF4-FFF2-40B4-BE49-F238E27FC236}">
                <a16:creationId xmlns:a16="http://schemas.microsoft.com/office/drawing/2014/main" id="{F4A42CEE-D0EC-F837-6B73-977B1DA2619E}"/>
              </a:ext>
            </a:extLst>
          </p:cNvPr>
          <p:cNvSpPr txBox="1"/>
          <p:nvPr/>
        </p:nvSpPr>
        <p:spPr>
          <a:xfrm>
            <a:off x="2501838" y="156456"/>
            <a:ext cx="6960560" cy="1015663"/>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Correlation Function Analysis</a:t>
            </a:r>
            <a:endParaRPr lang="en-US" dirty="0">
              <a:solidFill>
                <a:schemeClr val="accent1"/>
              </a:solidFill>
              <a:latin typeface="Calibri" panose="020F0502020204030204"/>
              <a:ea typeface="Verdana"/>
              <a:cs typeface="Calibri" panose="020F0502020204030204"/>
            </a:endParaRPr>
          </a:p>
          <a:p>
            <a:r>
              <a:rPr lang="en-US" sz="2800" i="1" dirty="0">
                <a:solidFill>
                  <a:schemeClr val="accent1"/>
                </a:solidFill>
                <a:latin typeface="Verdana"/>
                <a:ea typeface="Verdana"/>
                <a:cs typeface="Times New Roman"/>
              </a:rPr>
              <a:t>Recently refactored</a:t>
            </a:r>
          </a:p>
        </p:txBody>
      </p:sp>
      <p:sp>
        <p:nvSpPr>
          <p:cNvPr id="2" name="Slide Number Placeholder 1">
            <a:extLst>
              <a:ext uri="{FF2B5EF4-FFF2-40B4-BE49-F238E27FC236}">
                <a16:creationId xmlns:a16="http://schemas.microsoft.com/office/drawing/2014/main" id="{B2676870-E292-0352-3C2C-44F5046555D0}"/>
              </a:ext>
            </a:extLst>
          </p:cNvPr>
          <p:cNvSpPr>
            <a:spLocks noGrp="1"/>
          </p:cNvSpPr>
          <p:nvPr>
            <p:ph type="sldNum" idx="12"/>
          </p:nvPr>
        </p:nvSpPr>
        <p:spPr/>
        <p:txBody>
          <a:bodyPr/>
          <a:lstStyle/>
          <a:p>
            <a:fld id="{00000000-1234-1234-1234-123412341234}" type="slidenum">
              <a:rPr lang="en"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E7EAA0-648B-B14E-A722-54E71852DB21}"/>
              </a:ext>
            </a:extLst>
          </p:cNvPr>
          <p:cNvSpPr>
            <a:spLocks noGrp="1"/>
          </p:cNvSpPr>
          <p:nvPr>
            <p:ph type="body" sz="quarter" idx="4294967295"/>
          </p:nvPr>
        </p:nvSpPr>
        <p:spPr>
          <a:xfrm>
            <a:off x="0" y="920750"/>
            <a:ext cx="9359900" cy="508000"/>
          </a:xfrm>
        </p:spPr>
        <p:txBody>
          <a:bodyPr vert="horz" lIns="91440" tIns="45720" rIns="91440" bIns="45720" rtlCol="0" anchor="t">
            <a:normAutofit fontScale="92500"/>
          </a:bodyPr>
          <a:lstStyle/>
          <a:p>
            <a:pPr marL="0" indent="0">
              <a:buNone/>
            </a:pPr>
            <a:r>
              <a:rPr lang="en-GB" err="1"/>
              <a:t>SasView</a:t>
            </a:r>
            <a:r>
              <a:rPr lang="en-GB" dirty="0"/>
              <a:t> provides tools and infrastructure for custom/plugin models</a:t>
            </a:r>
            <a:endParaRPr lang="en-US"/>
          </a:p>
        </p:txBody>
      </p:sp>
      <p:pic>
        <p:nvPicPr>
          <p:cNvPr id="12" name="Content Placeholder 19">
            <a:extLst>
              <a:ext uri="{FF2B5EF4-FFF2-40B4-BE49-F238E27FC236}">
                <a16:creationId xmlns:a16="http://schemas.microsoft.com/office/drawing/2014/main" id="{69E3DF8D-25AE-634F-AFA2-FDEB0C9EAAE1}"/>
              </a:ext>
            </a:extLst>
          </p:cNvPr>
          <p:cNvPicPr>
            <a:picLocks noGrp="1" noChangeAspect="1"/>
          </p:cNvPicPr>
          <p:nvPr>
            <p:ph idx="4294967295"/>
          </p:nvPr>
        </p:nvPicPr>
        <p:blipFill>
          <a:blip r:embed="rId2"/>
          <a:stretch>
            <a:fillRect/>
          </a:stretch>
        </p:blipFill>
        <p:spPr>
          <a:xfrm>
            <a:off x="0" y="3676650"/>
            <a:ext cx="4160838" cy="3148013"/>
          </a:xfrm>
        </p:spPr>
      </p:pic>
      <p:sp>
        <p:nvSpPr>
          <p:cNvPr id="9" name="Rectangle 8">
            <a:extLst>
              <a:ext uri="{FF2B5EF4-FFF2-40B4-BE49-F238E27FC236}">
                <a16:creationId xmlns:a16="http://schemas.microsoft.com/office/drawing/2014/main" id="{974E4D47-961A-9F49-BD54-80DC3948C6F5}"/>
              </a:ext>
            </a:extLst>
          </p:cNvPr>
          <p:cNvSpPr/>
          <p:nvPr/>
        </p:nvSpPr>
        <p:spPr>
          <a:xfrm>
            <a:off x="508746" y="1644729"/>
            <a:ext cx="4005197" cy="2031325"/>
          </a:xfrm>
          <a:prstGeom prst="rect">
            <a:avLst/>
          </a:prstGeom>
        </p:spPr>
        <p:txBody>
          <a:bodyPr wrap="square">
            <a:spAutoFit/>
          </a:bodyPr>
          <a:lstStyle/>
          <a:p>
            <a:pPr marL="342900" indent="-342900" algn="just">
              <a:buFont typeface="Arial" panose="020B0604020202020204" pitchFamily="34" charset="0"/>
              <a:buChar char="•"/>
            </a:pPr>
            <a:r>
              <a:rPr lang="en-US" dirty="0">
                <a:solidFill>
                  <a:srgbClr val="666666"/>
                </a:solidFill>
                <a:latin typeface="Arial"/>
                <a:cs typeface="Arial"/>
              </a:rPr>
              <a:t>Dedicated editor</a:t>
            </a:r>
          </a:p>
          <a:p>
            <a:pPr marL="342900" indent="-342900" algn="just">
              <a:buFont typeface="Arial" panose="020B0604020202020204" pitchFamily="34" charset="0"/>
              <a:buChar char="•"/>
            </a:pPr>
            <a:r>
              <a:rPr lang="en-US" dirty="0">
                <a:solidFill>
                  <a:srgbClr val="666666"/>
                </a:solidFill>
                <a:latin typeface="Arial"/>
                <a:cs typeface="Arial"/>
              </a:rPr>
              <a:t>Syntax and performance testing</a:t>
            </a:r>
          </a:p>
          <a:p>
            <a:pPr marL="342900" indent="-342900" algn="just">
              <a:buFont typeface="Arial" panose="020B0604020202020204" pitchFamily="34" charset="0"/>
              <a:buChar char="•"/>
            </a:pPr>
            <a:r>
              <a:rPr lang="en-US" dirty="0">
                <a:solidFill>
                  <a:srgbClr val="666666"/>
                </a:solidFill>
                <a:latin typeface="Arial"/>
                <a:cs typeface="Arial"/>
              </a:rPr>
              <a:t>Directly available in </a:t>
            </a:r>
            <a:r>
              <a:rPr lang="en-US" dirty="0" err="1">
                <a:solidFill>
                  <a:srgbClr val="666666"/>
                </a:solidFill>
                <a:latin typeface="Arial"/>
                <a:cs typeface="Arial"/>
              </a:rPr>
              <a:t>SasView</a:t>
            </a:r>
            <a:r>
              <a:rPr lang="en-US" dirty="0">
                <a:solidFill>
                  <a:srgbClr val="666666"/>
                </a:solidFill>
                <a:latin typeface="Arial"/>
                <a:cs typeface="Arial"/>
              </a:rPr>
              <a:t> ecosystem </a:t>
            </a:r>
          </a:p>
          <a:p>
            <a:pPr marL="342900" indent="-342900" algn="just">
              <a:buFont typeface="Arial" panose="020B0604020202020204" pitchFamily="34" charset="0"/>
              <a:buChar char="•"/>
            </a:pPr>
            <a:r>
              <a:rPr lang="en-US" dirty="0">
                <a:solidFill>
                  <a:srgbClr val="666666"/>
                </a:solidFill>
                <a:latin typeface="Arial"/>
                <a:cs typeface="Arial"/>
              </a:rPr>
              <a:t>Community developed models can be deposited to marketplace: https://</a:t>
            </a:r>
            <a:r>
              <a:rPr lang="en-US" dirty="0" err="1">
                <a:solidFill>
                  <a:srgbClr val="666666"/>
                </a:solidFill>
                <a:latin typeface="Arial"/>
                <a:cs typeface="Arial"/>
              </a:rPr>
              <a:t>marketplace.sasview.org</a:t>
            </a:r>
            <a:r>
              <a:rPr lang="en-US" dirty="0">
                <a:solidFill>
                  <a:srgbClr val="666666"/>
                </a:solidFill>
                <a:latin typeface="Arial"/>
                <a:cs typeface="Arial"/>
              </a:rPr>
              <a:t>/</a:t>
            </a:r>
          </a:p>
        </p:txBody>
      </p:sp>
      <p:pic>
        <p:nvPicPr>
          <p:cNvPr id="10" name="Picture 9">
            <a:extLst>
              <a:ext uri="{FF2B5EF4-FFF2-40B4-BE49-F238E27FC236}">
                <a16:creationId xmlns:a16="http://schemas.microsoft.com/office/drawing/2014/main" id="{C87204D0-DC39-F440-A290-1AB57CFA8AB8}"/>
              </a:ext>
            </a:extLst>
          </p:cNvPr>
          <p:cNvPicPr>
            <a:picLocks noChangeAspect="1"/>
          </p:cNvPicPr>
          <p:nvPr/>
        </p:nvPicPr>
        <p:blipFill>
          <a:blip r:embed="rId3"/>
          <a:stretch>
            <a:fillRect/>
          </a:stretch>
        </p:blipFill>
        <p:spPr>
          <a:xfrm>
            <a:off x="8019457" y="1730158"/>
            <a:ext cx="3040430" cy="4549641"/>
          </a:xfrm>
          <a:prstGeom prst="rect">
            <a:avLst/>
          </a:prstGeom>
        </p:spPr>
      </p:pic>
      <p:pic>
        <p:nvPicPr>
          <p:cNvPr id="11" name="Picture 10">
            <a:extLst>
              <a:ext uri="{FF2B5EF4-FFF2-40B4-BE49-F238E27FC236}">
                <a16:creationId xmlns:a16="http://schemas.microsoft.com/office/drawing/2014/main" id="{66783C9D-183E-6848-8F39-9A20D43B68C9}"/>
              </a:ext>
            </a:extLst>
          </p:cNvPr>
          <p:cNvPicPr>
            <a:picLocks noChangeAspect="1"/>
          </p:cNvPicPr>
          <p:nvPr/>
        </p:nvPicPr>
        <p:blipFill>
          <a:blip r:embed="rId4"/>
          <a:stretch>
            <a:fillRect/>
          </a:stretch>
        </p:blipFill>
        <p:spPr>
          <a:xfrm>
            <a:off x="4822683" y="1730158"/>
            <a:ext cx="3102018" cy="4541443"/>
          </a:xfrm>
          <a:prstGeom prst="rect">
            <a:avLst/>
          </a:prstGeom>
        </p:spPr>
      </p:pic>
      <p:sp>
        <p:nvSpPr>
          <p:cNvPr id="4" name="TextBox 3">
            <a:extLst>
              <a:ext uri="{FF2B5EF4-FFF2-40B4-BE49-F238E27FC236}">
                <a16:creationId xmlns:a16="http://schemas.microsoft.com/office/drawing/2014/main" id="{0F63813E-28D0-A68E-6C75-425CAD998564}"/>
              </a:ext>
            </a:extLst>
          </p:cNvPr>
          <p:cNvSpPr txBox="1"/>
          <p:nvPr/>
        </p:nvSpPr>
        <p:spPr>
          <a:xfrm>
            <a:off x="3721038" y="207256"/>
            <a:ext cx="3682418"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err="1">
                <a:solidFill>
                  <a:schemeClr val="accent1"/>
                </a:solidFill>
                <a:latin typeface="Verdana"/>
                <a:ea typeface="Verdana"/>
                <a:cs typeface="Times New Roman"/>
              </a:rPr>
              <a:t>Pluging</a:t>
            </a:r>
            <a:r>
              <a:rPr lang="en-US" sz="3200" b="1" dirty="0">
                <a:solidFill>
                  <a:schemeClr val="accent1"/>
                </a:solidFill>
                <a:latin typeface="Verdana"/>
                <a:ea typeface="Verdana"/>
                <a:cs typeface="Times New Roman"/>
              </a:rPr>
              <a:t> Models</a:t>
            </a:r>
            <a:endParaRPr lang="en-US" dirty="0"/>
          </a:p>
        </p:txBody>
      </p:sp>
      <p:sp>
        <p:nvSpPr>
          <p:cNvPr id="3" name="Slide Number Placeholder 2">
            <a:extLst>
              <a:ext uri="{FF2B5EF4-FFF2-40B4-BE49-F238E27FC236}">
                <a16:creationId xmlns:a16="http://schemas.microsoft.com/office/drawing/2014/main" id="{2A155537-789E-031E-1E34-467E00EF7EDB}"/>
              </a:ext>
            </a:extLst>
          </p:cNvPr>
          <p:cNvSpPr>
            <a:spLocks noGrp="1"/>
          </p:cNvSpPr>
          <p:nvPr>
            <p:ph type="sldNum" sz="quarter" idx="12"/>
          </p:nvPr>
        </p:nvSpPr>
        <p:spPr/>
        <p:txBody>
          <a:bodyPr/>
          <a:lstStyle/>
          <a:p>
            <a:fld id="{27352AE2-6499-47C6-B239-D02F9505CDF8}" type="slidenum">
              <a:rPr lang="en-US" smtClean="0"/>
              <a:t>24</a:t>
            </a:fld>
            <a:endParaRPr lang="en-US"/>
          </a:p>
        </p:txBody>
      </p:sp>
    </p:spTree>
    <p:extLst>
      <p:ext uri="{BB962C8B-B14F-4D97-AF65-F5344CB8AC3E}">
        <p14:creationId xmlns:p14="http://schemas.microsoft.com/office/powerpoint/2010/main" val="95004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51793D9-A5C4-9D4A-9F3B-87598CB042FD}"/>
              </a:ext>
            </a:extLst>
          </p:cNvPr>
          <p:cNvPicPr>
            <a:picLocks noChangeAspect="1"/>
          </p:cNvPicPr>
          <p:nvPr/>
        </p:nvPicPr>
        <p:blipFill>
          <a:blip r:embed="rId2"/>
          <a:stretch>
            <a:fillRect/>
          </a:stretch>
        </p:blipFill>
        <p:spPr>
          <a:xfrm>
            <a:off x="449890" y="2638233"/>
            <a:ext cx="3034477" cy="3894644"/>
          </a:xfrm>
          <a:prstGeom prst="rect">
            <a:avLst/>
          </a:prstGeom>
        </p:spPr>
      </p:pic>
      <p:pic>
        <p:nvPicPr>
          <p:cNvPr id="11" name="Picture 10">
            <a:extLst>
              <a:ext uri="{FF2B5EF4-FFF2-40B4-BE49-F238E27FC236}">
                <a16:creationId xmlns:a16="http://schemas.microsoft.com/office/drawing/2014/main" id="{9CE6F87B-1A6C-9F4E-9863-948E652ED43A}"/>
              </a:ext>
            </a:extLst>
          </p:cNvPr>
          <p:cNvPicPr>
            <a:picLocks noChangeAspect="1"/>
          </p:cNvPicPr>
          <p:nvPr/>
        </p:nvPicPr>
        <p:blipFill>
          <a:blip r:embed="rId3"/>
          <a:stretch>
            <a:fillRect/>
          </a:stretch>
        </p:blipFill>
        <p:spPr>
          <a:xfrm>
            <a:off x="3484367" y="3299385"/>
            <a:ext cx="3857747" cy="2989754"/>
          </a:xfrm>
          <a:prstGeom prst="rect">
            <a:avLst/>
          </a:prstGeom>
        </p:spPr>
      </p:pic>
      <p:pic>
        <p:nvPicPr>
          <p:cNvPr id="12" name="Picture 11">
            <a:extLst>
              <a:ext uri="{FF2B5EF4-FFF2-40B4-BE49-F238E27FC236}">
                <a16:creationId xmlns:a16="http://schemas.microsoft.com/office/drawing/2014/main" id="{BD01FD59-115E-7642-B9B9-F7E4657A1752}"/>
              </a:ext>
            </a:extLst>
          </p:cNvPr>
          <p:cNvPicPr>
            <a:picLocks noChangeAspect="1"/>
          </p:cNvPicPr>
          <p:nvPr/>
        </p:nvPicPr>
        <p:blipFill>
          <a:blip r:embed="rId4"/>
          <a:stretch>
            <a:fillRect/>
          </a:stretch>
        </p:blipFill>
        <p:spPr>
          <a:xfrm>
            <a:off x="7373508" y="2881972"/>
            <a:ext cx="3978310" cy="3407167"/>
          </a:xfrm>
          <a:prstGeom prst="rect">
            <a:avLst/>
          </a:prstGeom>
        </p:spPr>
      </p:pic>
      <p:grpSp>
        <p:nvGrpSpPr>
          <p:cNvPr id="16" name="Group 15">
            <a:extLst>
              <a:ext uri="{FF2B5EF4-FFF2-40B4-BE49-F238E27FC236}">
                <a16:creationId xmlns:a16="http://schemas.microsoft.com/office/drawing/2014/main" id="{D0387078-7ACB-499F-2469-7FCA0592C158}"/>
              </a:ext>
            </a:extLst>
          </p:cNvPr>
          <p:cNvGrpSpPr/>
          <p:nvPr/>
        </p:nvGrpSpPr>
        <p:grpSpPr>
          <a:xfrm>
            <a:off x="595745" y="1482436"/>
            <a:ext cx="4987636" cy="900545"/>
            <a:chOff x="554181" y="1260763"/>
            <a:chExt cx="4987636" cy="900545"/>
          </a:xfrm>
        </p:grpSpPr>
        <p:sp>
          <p:nvSpPr>
            <p:cNvPr id="9" name="Rectangle: Rounded Corners 8">
              <a:extLst>
                <a:ext uri="{FF2B5EF4-FFF2-40B4-BE49-F238E27FC236}">
                  <a16:creationId xmlns:a16="http://schemas.microsoft.com/office/drawing/2014/main" id="{1E782A61-3234-3D31-D133-FE991E63763D}"/>
                </a:ext>
              </a:extLst>
            </p:cNvPr>
            <p:cNvSpPr/>
            <p:nvPr/>
          </p:nvSpPr>
          <p:spPr>
            <a:xfrm>
              <a:off x="554181" y="1260763"/>
              <a:ext cx="4987636" cy="900545"/>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B840E0-0290-3B47-81BC-4481F77395C0}"/>
                </a:ext>
              </a:extLst>
            </p:cNvPr>
            <p:cNvSpPr/>
            <p:nvPr/>
          </p:nvSpPr>
          <p:spPr>
            <a:xfrm>
              <a:off x="729636" y="1384795"/>
              <a:ext cx="4689763"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rgbClr val="000000"/>
                  </a:solidFill>
                  <a:latin typeface="Arial"/>
                  <a:cs typeface="Arial"/>
                </a:rPr>
                <a:t>Useful </a:t>
              </a:r>
              <a:r>
                <a:rPr lang="en-US" dirty="0">
                  <a:solidFill>
                    <a:srgbClr val="000000"/>
                  </a:solidFill>
                  <a:latin typeface="Arial"/>
                  <a:cs typeface="Arial"/>
                </a:rPr>
                <a:t>for batch jobs and reproducibility</a:t>
              </a:r>
              <a:endParaRPr lang="en-US" sz="1800" dirty="0">
                <a:solidFill>
                  <a:srgbClr val="000000"/>
                </a:solidFill>
                <a:latin typeface="Arial"/>
                <a:cs typeface="Arial"/>
              </a:endParaRPr>
            </a:p>
            <a:p>
              <a:pPr marL="285750" indent="-285750">
                <a:buFont typeface="Arial" panose="020B0604020202020204" pitchFamily="34" charset="0"/>
                <a:buChar char="•"/>
              </a:pPr>
              <a:r>
                <a:rPr lang="en-US" dirty="0">
                  <a:solidFill>
                    <a:srgbClr val="000000"/>
                  </a:solidFill>
                  <a:latin typeface="Arial"/>
                  <a:cs typeface="Arial"/>
                </a:rPr>
                <a:t>Scripts</a:t>
              </a:r>
              <a:r>
                <a:rPr lang="en-US" sz="1800" dirty="0">
                  <a:solidFill>
                    <a:srgbClr val="000000"/>
                  </a:solidFill>
                  <a:latin typeface="Arial"/>
                  <a:cs typeface="Arial"/>
                </a:rPr>
                <a:t> can be run on computer cluster</a:t>
              </a:r>
            </a:p>
          </p:txBody>
        </p:sp>
      </p:grpSp>
      <p:sp>
        <p:nvSpPr>
          <p:cNvPr id="14" name="TextBox 13">
            <a:extLst>
              <a:ext uri="{FF2B5EF4-FFF2-40B4-BE49-F238E27FC236}">
                <a16:creationId xmlns:a16="http://schemas.microsoft.com/office/drawing/2014/main" id="{6F2B0D7B-FD58-384A-9F06-660E1E9BAC57}"/>
              </a:ext>
            </a:extLst>
          </p:cNvPr>
          <p:cNvSpPr txBox="1"/>
          <p:nvPr/>
        </p:nvSpPr>
        <p:spPr>
          <a:xfrm>
            <a:off x="4599938" y="2512640"/>
            <a:ext cx="1109278" cy="369332"/>
          </a:xfrm>
          <a:prstGeom prst="rect">
            <a:avLst/>
          </a:prstGeom>
          <a:noFill/>
        </p:spPr>
        <p:txBody>
          <a:bodyPr wrap="none" rtlCol="0">
            <a:spAutoFit/>
          </a:bodyPr>
          <a:lstStyle/>
          <a:p>
            <a:r>
              <a:rPr lang="sv-SE" dirty="0"/>
              <a:t>Before fit </a:t>
            </a:r>
          </a:p>
        </p:txBody>
      </p:sp>
      <p:sp>
        <p:nvSpPr>
          <p:cNvPr id="15" name="TextBox 14">
            <a:extLst>
              <a:ext uri="{FF2B5EF4-FFF2-40B4-BE49-F238E27FC236}">
                <a16:creationId xmlns:a16="http://schemas.microsoft.com/office/drawing/2014/main" id="{9E22B087-0EC0-E04E-AA79-2A67F13615D7}"/>
              </a:ext>
            </a:extLst>
          </p:cNvPr>
          <p:cNvSpPr txBox="1"/>
          <p:nvPr/>
        </p:nvSpPr>
        <p:spPr>
          <a:xfrm>
            <a:off x="8136157" y="2518239"/>
            <a:ext cx="964431" cy="369332"/>
          </a:xfrm>
          <a:prstGeom prst="rect">
            <a:avLst/>
          </a:prstGeom>
          <a:noFill/>
        </p:spPr>
        <p:txBody>
          <a:bodyPr wrap="none" rtlCol="0">
            <a:spAutoFit/>
          </a:bodyPr>
          <a:lstStyle/>
          <a:p>
            <a:r>
              <a:rPr lang="sv-SE" dirty="0" err="1"/>
              <a:t>After</a:t>
            </a:r>
            <a:r>
              <a:rPr lang="sv-SE" dirty="0"/>
              <a:t> fit </a:t>
            </a:r>
          </a:p>
        </p:txBody>
      </p:sp>
      <p:sp>
        <p:nvSpPr>
          <p:cNvPr id="6" name="TextBox 5">
            <a:extLst>
              <a:ext uri="{FF2B5EF4-FFF2-40B4-BE49-F238E27FC236}">
                <a16:creationId xmlns:a16="http://schemas.microsoft.com/office/drawing/2014/main" id="{A37B0F1A-45CF-9860-6FF5-2C7704CA2BF9}"/>
              </a:ext>
            </a:extLst>
          </p:cNvPr>
          <p:cNvSpPr txBox="1"/>
          <p:nvPr/>
        </p:nvSpPr>
        <p:spPr>
          <a:xfrm>
            <a:off x="3721038" y="207256"/>
            <a:ext cx="5570436" cy="1015663"/>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Beyond the GUI</a:t>
            </a:r>
          </a:p>
          <a:p>
            <a:r>
              <a:rPr lang="en-US" sz="2800" i="1" dirty="0">
                <a:solidFill>
                  <a:schemeClr val="accent1"/>
                </a:solidFill>
                <a:latin typeface="Verdana"/>
                <a:ea typeface="Verdana"/>
                <a:cs typeface="Times New Roman"/>
              </a:rPr>
              <a:t>Running </a:t>
            </a:r>
            <a:r>
              <a:rPr lang="en-US" sz="2800" i="1" err="1">
                <a:solidFill>
                  <a:schemeClr val="accent1"/>
                </a:solidFill>
                <a:latin typeface="Verdana"/>
                <a:ea typeface="Verdana"/>
                <a:cs typeface="Times New Roman"/>
              </a:rPr>
              <a:t>SasView</a:t>
            </a:r>
            <a:r>
              <a:rPr lang="en-US" sz="2800" i="1" dirty="0">
                <a:solidFill>
                  <a:schemeClr val="accent1"/>
                </a:solidFill>
                <a:latin typeface="Verdana"/>
                <a:ea typeface="Verdana"/>
                <a:cs typeface="Times New Roman"/>
              </a:rPr>
              <a:t> from scripts</a:t>
            </a:r>
          </a:p>
        </p:txBody>
      </p:sp>
      <p:sp>
        <p:nvSpPr>
          <p:cNvPr id="3" name="Slide Number Placeholder 2">
            <a:extLst>
              <a:ext uri="{FF2B5EF4-FFF2-40B4-BE49-F238E27FC236}">
                <a16:creationId xmlns:a16="http://schemas.microsoft.com/office/drawing/2014/main" id="{F58FBFB4-99FD-6483-3494-1FFEF763C5C5}"/>
              </a:ext>
            </a:extLst>
          </p:cNvPr>
          <p:cNvSpPr>
            <a:spLocks noGrp="1"/>
          </p:cNvSpPr>
          <p:nvPr>
            <p:ph type="sldNum" sz="quarter" idx="12"/>
          </p:nvPr>
        </p:nvSpPr>
        <p:spPr/>
        <p:txBody>
          <a:bodyPr/>
          <a:lstStyle/>
          <a:p>
            <a:fld id="{27352AE2-6499-47C6-B239-D02F9505CDF8}" type="slidenum">
              <a:rPr lang="en-US" smtClean="0"/>
              <a:t>25</a:t>
            </a:fld>
            <a:endParaRPr lang="en-US"/>
          </a:p>
        </p:txBody>
      </p:sp>
    </p:spTree>
    <p:extLst>
      <p:ext uri="{BB962C8B-B14F-4D97-AF65-F5344CB8AC3E}">
        <p14:creationId xmlns:p14="http://schemas.microsoft.com/office/powerpoint/2010/main" val="1755143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2" name="Google Shape;422;p53"/>
          <p:cNvPicPr preferRelativeResize="0"/>
          <p:nvPr/>
        </p:nvPicPr>
        <p:blipFill>
          <a:blip r:embed="rId3">
            <a:alphaModFix/>
          </a:blip>
          <a:stretch>
            <a:fillRect/>
          </a:stretch>
        </p:blipFill>
        <p:spPr>
          <a:xfrm>
            <a:off x="4959555" y="1286933"/>
            <a:ext cx="3581720" cy="2142067"/>
          </a:xfrm>
          <a:prstGeom prst="rect">
            <a:avLst/>
          </a:prstGeom>
          <a:noFill/>
          <a:ln>
            <a:noFill/>
          </a:ln>
        </p:spPr>
      </p:pic>
      <p:sp>
        <p:nvSpPr>
          <p:cNvPr id="423" name="Google Shape;423;p53"/>
          <p:cNvSpPr txBox="1"/>
          <p:nvPr/>
        </p:nvSpPr>
        <p:spPr>
          <a:xfrm>
            <a:off x="1528276" y="1093522"/>
            <a:ext cx="4950000" cy="3256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457189" indent="-317492">
              <a:buClr>
                <a:srgbClr val="FF0000"/>
              </a:buClr>
              <a:buSzPts val="1400"/>
              <a:buFont typeface="Tahoma"/>
              <a:buChar char="●"/>
            </a:pPr>
            <a:r>
              <a:rPr lang="en" sz="1600" dirty="0">
                <a:solidFill>
                  <a:srgbClr val="FF0000"/>
                </a:solidFill>
                <a:latin typeface="Tahoma"/>
                <a:ea typeface="Tahoma"/>
                <a:cs typeface="Tahoma"/>
                <a:sym typeface="Tahoma"/>
              </a:rPr>
              <a:t>Website</a:t>
            </a:r>
            <a:endParaRPr sz="1600" dirty="0">
              <a:solidFill>
                <a:srgbClr val="FF0000"/>
              </a:solidFill>
              <a:latin typeface="Tahoma"/>
              <a:ea typeface="Tahoma"/>
              <a:cs typeface="Tahoma"/>
              <a:sym typeface="Tahoma"/>
            </a:endParaRPr>
          </a:p>
          <a:p>
            <a:pPr marL="457189" indent="-317492">
              <a:buClr>
                <a:srgbClr val="FF0000"/>
              </a:buClr>
              <a:buSzPts val="1400"/>
              <a:buFont typeface="Tahoma"/>
              <a:buChar char="●"/>
            </a:pPr>
            <a:r>
              <a:rPr lang="en" sz="1600" dirty="0">
                <a:solidFill>
                  <a:srgbClr val="FF0000"/>
                </a:solidFill>
                <a:latin typeface="Tahoma"/>
                <a:ea typeface="Tahoma"/>
                <a:cs typeface="Tahoma"/>
                <a:sym typeface="Tahoma"/>
              </a:rPr>
              <a:t>Documentation</a:t>
            </a:r>
            <a:endParaRPr sz="1600" dirty="0">
              <a:solidFill>
                <a:srgbClr val="FF0000"/>
              </a:solidFill>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Written Tutorials</a:t>
            </a:r>
            <a:endParaRPr sz="1600" dirty="0">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Video Tutorials (YouTube)</a:t>
            </a:r>
            <a:endParaRPr sz="1600" dirty="0">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Taught courses</a:t>
            </a:r>
            <a:endParaRPr sz="1600" dirty="0">
              <a:latin typeface="Tahoma"/>
              <a:ea typeface="Tahoma"/>
              <a:cs typeface="Tahoma"/>
              <a:sym typeface="Tahoma"/>
            </a:endParaRPr>
          </a:p>
          <a:p>
            <a:pPr marL="914377" lvl="1" indent="-317492">
              <a:buSzPts val="1400"/>
              <a:buFont typeface="Tahoma"/>
              <a:buChar char="○"/>
            </a:pPr>
            <a:r>
              <a:rPr lang="en" sz="1600" dirty="0">
                <a:latin typeface="Tahoma"/>
                <a:ea typeface="Tahoma"/>
                <a:cs typeface="Tahoma"/>
                <a:sym typeface="Tahoma"/>
              </a:rPr>
              <a:t>Scattering schools</a:t>
            </a:r>
            <a:endParaRPr sz="1600" dirty="0">
              <a:latin typeface="Tahoma"/>
              <a:ea typeface="Tahoma"/>
              <a:cs typeface="Tahoma"/>
              <a:sym typeface="Tahoma"/>
            </a:endParaRPr>
          </a:p>
          <a:p>
            <a:pPr marL="914377" lvl="1" indent="-317492">
              <a:buSzPts val="1400"/>
              <a:buFont typeface="Tahoma"/>
              <a:buChar char="○"/>
            </a:pPr>
            <a:r>
              <a:rPr lang="en" sz="1600" dirty="0">
                <a:latin typeface="Tahoma"/>
                <a:ea typeface="Tahoma"/>
                <a:cs typeface="Tahoma"/>
                <a:sym typeface="Tahoma"/>
              </a:rPr>
              <a:t>University courses</a:t>
            </a:r>
            <a:endParaRPr sz="1600" dirty="0">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E-learning</a:t>
            </a:r>
            <a:endParaRPr sz="1600" dirty="0">
              <a:latin typeface="Tahoma"/>
              <a:ea typeface="Tahoma"/>
              <a:cs typeface="Tahoma"/>
              <a:sym typeface="Tahoma"/>
            </a:endParaRPr>
          </a:p>
          <a:p>
            <a:pPr marL="457189" indent="-317492">
              <a:buSzPts val="1400"/>
              <a:buFont typeface="Tahoma"/>
              <a:buChar char="●"/>
            </a:pPr>
            <a:r>
              <a:rPr lang="en" sz="1600" dirty="0">
                <a:solidFill>
                  <a:srgbClr val="FF0000"/>
                </a:solidFill>
                <a:latin typeface="Tahoma"/>
                <a:ea typeface="Tahoma"/>
                <a:cs typeface="Tahoma"/>
                <a:sym typeface="Tahoma"/>
              </a:rPr>
              <a:t>Twitter</a:t>
            </a:r>
            <a:endParaRPr sz="1600" dirty="0">
              <a:solidFill>
                <a:srgbClr val="FF0000"/>
              </a:solidFill>
              <a:latin typeface="Tahoma"/>
              <a:ea typeface="Tahoma"/>
              <a:cs typeface="Tahoma"/>
              <a:sym typeface="Tahoma"/>
            </a:endParaRPr>
          </a:p>
          <a:p>
            <a:pPr marL="457189" indent="-317492">
              <a:buClr>
                <a:srgbClr val="FF0000"/>
              </a:buClr>
              <a:buSzPts val="1400"/>
              <a:buFont typeface="Tahoma"/>
              <a:buChar char="●"/>
            </a:pPr>
            <a:r>
              <a:rPr lang="en" sz="1600" dirty="0">
                <a:solidFill>
                  <a:srgbClr val="FF0000"/>
                </a:solidFill>
                <a:latin typeface="Tahoma"/>
                <a:ea typeface="Tahoma"/>
                <a:cs typeface="Tahoma"/>
                <a:sym typeface="Tahoma"/>
              </a:rPr>
              <a:t>Slack</a:t>
            </a:r>
            <a:endParaRPr sz="1600" dirty="0">
              <a:solidFill>
                <a:srgbClr val="FF0000"/>
              </a:solidFill>
              <a:latin typeface="Tahoma"/>
              <a:ea typeface="Tahoma"/>
              <a:cs typeface="Tahoma"/>
              <a:sym typeface="Tahoma"/>
            </a:endParaRPr>
          </a:p>
          <a:p>
            <a:pPr marL="457189" indent="-317492">
              <a:buSzPts val="1400"/>
              <a:buFont typeface="Tahoma"/>
              <a:buChar char="●"/>
            </a:pPr>
            <a:r>
              <a:rPr lang="en" sz="1600" dirty="0">
                <a:solidFill>
                  <a:srgbClr val="FF0000"/>
                </a:solidFill>
                <a:latin typeface="Tahoma"/>
                <a:ea typeface="Tahoma"/>
                <a:cs typeface="Tahoma"/>
              </a:rPr>
              <a:t>Mailing Lists</a:t>
            </a:r>
            <a:endParaRPr lang="en" sz="1600">
              <a:solidFill>
                <a:srgbClr val="FF0000"/>
              </a:solidFill>
              <a:ea typeface="Tahoma"/>
            </a:endParaRPr>
          </a:p>
          <a:p>
            <a:pPr marL="457189" indent="-317492">
              <a:buSzPts val="1400"/>
              <a:buFont typeface="Tahoma"/>
              <a:buChar char="●"/>
            </a:pPr>
            <a:r>
              <a:rPr lang="en" sz="1600" dirty="0">
                <a:latin typeface="Tahoma"/>
                <a:ea typeface="Tahoma"/>
                <a:cs typeface="Tahoma"/>
              </a:rPr>
              <a:t>Bootcamps</a:t>
            </a:r>
            <a:r>
              <a:rPr lang="en" sz="1600" dirty="0">
                <a:latin typeface="Tahoma"/>
                <a:ea typeface="Tahoma"/>
                <a:cs typeface="Tahoma"/>
                <a:sym typeface="Tahoma"/>
              </a:rPr>
              <a:t> &amp; Regional Workshops</a:t>
            </a:r>
            <a:endParaRPr lang="en" sz="1600" dirty="0">
              <a:ea typeface="Tahoma"/>
            </a:endParaRPr>
          </a:p>
          <a:p>
            <a:pPr marL="457189" indent="-317492">
              <a:buSzPts val="1400"/>
              <a:buFont typeface="Tahoma"/>
              <a:buChar char="●"/>
            </a:pPr>
            <a:r>
              <a:rPr lang="en" sz="1600" dirty="0">
                <a:latin typeface="Tahoma"/>
                <a:ea typeface="Tahoma"/>
                <a:cs typeface="Tahoma"/>
                <a:sym typeface="Tahoma"/>
              </a:rPr>
              <a:t>(Marketplace)</a:t>
            </a:r>
            <a:endParaRPr sz="1600" dirty="0">
              <a:latin typeface="Tahoma"/>
              <a:ea typeface="Tahoma"/>
              <a:cs typeface="Tahoma"/>
            </a:endParaRPr>
          </a:p>
        </p:txBody>
      </p:sp>
      <p:pic>
        <p:nvPicPr>
          <p:cNvPr id="425" name="Google Shape;425;p53"/>
          <p:cNvPicPr preferRelativeResize="0"/>
          <p:nvPr/>
        </p:nvPicPr>
        <p:blipFill>
          <a:blip r:embed="rId4">
            <a:alphaModFix/>
          </a:blip>
          <a:stretch>
            <a:fillRect/>
          </a:stretch>
        </p:blipFill>
        <p:spPr>
          <a:xfrm>
            <a:off x="6808200" y="2477375"/>
            <a:ext cx="3767177" cy="3093692"/>
          </a:xfrm>
          <a:prstGeom prst="rect">
            <a:avLst/>
          </a:prstGeom>
          <a:noFill/>
          <a:ln>
            <a:noFill/>
          </a:ln>
        </p:spPr>
      </p:pic>
      <p:pic>
        <p:nvPicPr>
          <p:cNvPr id="424" name="Google Shape;424;p53"/>
          <p:cNvPicPr preferRelativeResize="0"/>
          <p:nvPr/>
        </p:nvPicPr>
        <p:blipFill>
          <a:blip r:embed="rId5">
            <a:alphaModFix/>
          </a:blip>
          <a:stretch>
            <a:fillRect/>
          </a:stretch>
        </p:blipFill>
        <p:spPr>
          <a:xfrm>
            <a:off x="2458289" y="4427475"/>
            <a:ext cx="4613617" cy="2207972"/>
          </a:xfrm>
          <a:prstGeom prst="rect">
            <a:avLst/>
          </a:prstGeom>
          <a:noFill/>
          <a:ln>
            <a:noFill/>
          </a:ln>
        </p:spPr>
      </p:pic>
      <p:sp>
        <p:nvSpPr>
          <p:cNvPr id="13" name="TextBox 12">
            <a:extLst>
              <a:ext uri="{FF2B5EF4-FFF2-40B4-BE49-F238E27FC236}">
                <a16:creationId xmlns:a16="http://schemas.microsoft.com/office/drawing/2014/main" id="{25E568C2-4586-9357-9452-B49CC671A81E}"/>
              </a:ext>
            </a:extLst>
          </p:cNvPr>
          <p:cNvSpPr txBox="1"/>
          <p:nvPr/>
        </p:nvSpPr>
        <p:spPr>
          <a:xfrm>
            <a:off x="3140408" y="221605"/>
            <a:ext cx="6166625" cy="584775"/>
          </a:xfrm>
          <a:prstGeom prst="rect">
            <a:avLst/>
          </a:prstGeom>
          <a:noFill/>
        </p:spPr>
        <p:txBody>
          <a:bodyPr wrap="none" lIns="91440" tIns="45720" rIns="91440" bIns="45720" rtlCol="0" anchor="t">
            <a:spAutoFit/>
          </a:bodyPr>
          <a:lstStyle/>
          <a:p>
            <a:r>
              <a:rPr lang="en-US" sz="3200" b="1" dirty="0">
                <a:solidFill>
                  <a:schemeClr val="accent1"/>
                </a:solidFill>
                <a:latin typeface="Times New Roman"/>
                <a:cs typeface="Times New Roman"/>
              </a:rPr>
              <a:t>Resources, Education &amp; Outreach</a:t>
            </a:r>
            <a:endParaRPr lang="en-US" dirty="0"/>
          </a:p>
        </p:txBody>
      </p:sp>
      <p:sp>
        <p:nvSpPr>
          <p:cNvPr id="2" name="Slide Number Placeholder 1">
            <a:extLst>
              <a:ext uri="{FF2B5EF4-FFF2-40B4-BE49-F238E27FC236}">
                <a16:creationId xmlns:a16="http://schemas.microsoft.com/office/drawing/2014/main" id="{2CDA5210-BAD2-DB57-DF87-32FEBEFF56F8}"/>
              </a:ext>
            </a:extLst>
          </p:cNvPr>
          <p:cNvSpPr>
            <a:spLocks noGrp="1"/>
          </p:cNvSpPr>
          <p:nvPr>
            <p:ph type="sldNum" idx="12"/>
          </p:nvPr>
        </p:nvSpPr>
        <p:spPr/>
        <p:txBody>
          <a:bodyPr/>
          <a:lstStyle/>
          <a:p>
            <a:fld id="{00000000-1234-1234-1234-123412341234}" type="slidenum">
              <a:rPr lang="en"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1" name="Google Shape;431;p54"/>
          <p:cNvSpPr txBox="1"/>
          <p:nvPr/>
        </p:nvSpPr>
        <p:spPr>
          <a:xfrm>
            <a:off x="1478513" y="1121324"/>
            <a:ext cx="4950000" cy="32908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457189" indent="-317492">
              <a:buSzPts val="1400"/>
              <a:buFont typeface="Tahoma"/>
              <a:buChar char="●"/>
            </a:pPr>
            <a:r>
              <a:rPr lang="en" sz="1600" dirty="0">
                <a:latin typeface="Tahoma"/>
                <a:ea typeface="Tahoma"/>
                <a:cs typeface="Tahoma"/>
                <a:sym typeface="Tahoma"/>
              </a:rPr>
              <a:t>Website</a:t>
            </a:r>
            <a:endParaRPr sz="1600" dirty="0">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Documentation</a:t>
            </a:r>
            <a:endParaRPr sz="1600" dirty="0">
              <a:latin typeface="Tahoma"/>
              <a:ea typeface="Tahoma"/>
              <a:cs typeface="Tahoma"/>
              <a:sym typeface="Tahoma"/>
            </a:endParaRPr>
          </a:p>
          <a:p>
            <a:pPr marL="457189" indent="-317492">
              <a:buClr>
                <a:srgbClr val="FF0000"/>
              </a:buClr>
              <a:buSzPts val="1400"/>
              <a:buFont typeface="Tahoma"/>
              <a:buChar char="●"/>
            </a:pPr>
            <a:r>
              <a:rPr lang="en" sz="1600" dirty="0">
                <a:solidFill>
                  <a:srgbClr val="FF0000"/>
                </a:solidFill>
                <a:latin typeface="Tahoma"/>
                <a:ea typeface="Tahoma"/>
                <a:cs typeface="Tahoma"/>
                <a:sym typeface="Tahoma"/>
              </a:rPr>
              <a:t>Written Tutorials</a:t>
            </a:r>
            <a:endParaRPr sz="1600" dirty="0">
              <a:solidFill>
                <a:srgbClr val="FF0000"/>
              </a:solidFill>
              <a:latin typeface="Tahoma"/>
              <a:ea typeface="Tahoma"/>
              <a:cs typeface="Tahoma"/>
              <a:sym typeface="Tahoma"/>
            </a:endParaRPr>
          </a:p>
          <a:p>
            <a:pPr marL="457189" indent="-317492">
              <a:buClr>
                <a:srgbClr val="FF0000"/>
              </a:buClr>
              <a:buSzPts val="1400"/>
              <a:buFont typeface="Tahoma"/>
              <a:buChar char="●"/>
            </a:pPr>
            <a:r>
              <a:rPr lang="en" sz="1600" dirty="0">
                <a:solidFill>
                  <a:srgbClr val="FF0000"/>
                </a:solidFill>
                <a:latin typeface="Tahoma"/>
                <a:ea typeface="Tahoma"/>
                <a:cs typeface="Tahoma"/>
                <a:sym typeface="Tahoma"/>
              </a:rPr>
              <a:t>Video Tutorials (YouTube)</a:t>
            </a:r>
            <a:endParaRPr sz="1600" dirty="0">
              <a:solidFill>
                <a:srgbClr val="FF0000"/>
              </a:solidFill>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Taught courses</a:t>
            </a:r>
            <a:endParaRPr sz="1600" dirty="0">
              <a:latin typeface="Tahoma"/>
              <a:ea typeface="Tahoma"/>
              <a:cs typeface="Tahoma"/>
              <a:sym typeface="Tahoma"/>
            </a:endParaRPr>
          </a:p>
          <a:p>
            <a:pPr marL="914377" lvl="1" indent="-317492">
              <a:buSzPts val="1400"/>
              <a:buFont typeface="Tahoma"/>
              <a:buChar char="○"/>
            </a:pPr>
            <a:r>
              <a:rPr lang="en" sz="1600" dirty="0">
                <a:latin typeface="Tahoma"/>
                <a:ea typeface="Tahoma"/>
                <a:cs typeface="Tahoma"/>
                <a:sym typeface="Tahoma"/>
              </a:rPr>
              <a:t>Scattering schools</a:t>
            </a:r>
            <a:endParaRPr sz="1600" dirty="0">
              <a:latin typeface="Tahoma"/>
              <a:ea typeface="Tahoma"/>
              <a:cs typeface="Tahoma"/>
              <a:sym typeface="Tahoma"/>
            </a:endParaRPr>
          </a:p>
          <a:p>
            <a:pPr marL="914377" lvl="1" indent="-317492">
              <a:buSzPts val="1400"/>
              <a:buFont typeface="Tahoma"/>
              <a:buChar char="○"/>
            </a:pPr>
            <a:r>
              <a:rPr lang="en" sz="1600" dirty="0">
                <a:latin typeface="Tahoma"/>
                <a:ea typeface="Tahoma"/>
                <a:cs typeface="Tahoma"/>
                <a:sym typeface="Tahoma"/>
              </a:rPr>
              <a:t>University courses</a:t>
            </a:r>
            <a:endParaRPr sz="1600" dirty="0">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E-learning</a:t>
            </a:r>
            <a:endParaRPr sz="1600" dirty="0">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Twitter</a:t>
            </a:r>
            <a:endParaRPr sz="1600" dirty="0">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Slack</a:t>
            </a:r>
            <a:endParaRPr sz="1600" dirty="0">
              <a:latin typeface="Tahoma"/>
              <a:ea typeface="Tahoma"/>
              <a:cs typeface="Tahoma"/>
              <a:sym typeface="Tahoma"/>
            </a:endParaRPr>
          </a:p>
          <a:p>
            <a:pPr marL="457189" indent="-317492">
              <a:buSzPts val="1400"/>
              <a:buFont typeface="Tahoma"/>
              <a:buChar char="●"/>
            </a:pPr>
            <a:r>
              <a:rPr lang="en" sz="1600" dirty="0">
                <a:solidFill>
                  <a:schemeClr val="dk1"/>
                </a:solidFill>
                <a:latin typeface="Tahoma"/>
                <a:ea typeface="Tahoma"/>
                <a:cs typeface="Tahoma"/>
              </a:rPr>
              <a:t>Mailing Lists</a:t>
            </a:r>
            <a:endParaRPr lang="en" sz="1600" dirty="0">
              <a:solidFill>
                <a:schemeClr val="dk1"/>
              </a:solidFill>
              <a:ea typeface="Tahoma"/>
            </a:endParaRPr>
          </a:p>
          <a:p>
            <a:pPr marL="457189" indent="-317492">
              <a:buSzPts val="1400"/>
              <a:buFont typeface="Tahoma"/>
              <a:buChar char="●"/>
            </a:pPr>
            <a:r>
              <a:rPr lang="en" sz="1600" dirty="0">
                <a:solidFill>
                  <a:schemeClr val="dk1"/>
                </a:solidFill>
                <a:latin typeface="Tahoma"/>
                <a:ea typeface="Tahoma"/>
                <a:cs typeface="Tahoma"/>
              </a:rPr>
              <a:t>Bootcamps</a:t>
            </a:r>
            <a:r>
              <a:rPr lang="en" sz="1600" dirty="0">
                <a:latin typeface="Tahoma"/>
                <a:ea typeface="Tahoma"/>
                <a:cs typeface="Tahoma"/>
                <a:sym typeface="Tahoma"/>
              </a:rPr>
              <a:t> &amp; Regional Workshops</a:t>
            </a:r>
            <a:endParaRPr lang="en" sz="1600" dirty="0">
              <a:ea typeface="Tahoma"/>
            </a:endParaRPr>
          </a:p>
          <a:p>
            <a:pPr marL="457189" indent="-317492">
              <a:buSzPts val="1400"/>
              <a:buFont typeface="Tahoma"/>
              <a:buChar char="●"/>
            </a:pPr>
            <a:r>
              <a:rPr lang="en" sz="1600" dirty="0">
                <a:solidFill>
                  <a:schemeClr val="dk1"/>
                </a:solidFill>
                <a:latin typeface="Tahoma"/>
                <a:ea typeface="Tahoma"/>
                <a:cs typeface="Tahoma"/>
                <a:sym typeface="Tahoma"/>
              </a:rPr>
              <a:t>(Marketplace)</a:t>
            </a:r>
            <a:endParaRPr sz="1600" dirty="0">
              <a:solidFill>
                <a:schemeClr val="dk1"/>
              </a:solidFill>
              <a:latin typeface="Tahoma"/>
              <a:ea typeface="Tahoma"/>
              <a:cs typeface="Tahoma"/>
            </a:endParaRPr>
          </a:p>
          <a:p>
            <a:pPr marL="457189"/>
            <a:endParaRPr sz="1600" dirty="0">
              <a:latin typeface="Tahoma"/>
              <a:ea typeface="Tahoma"/>
              <a:cs typeface="Tahoma"/>
              <a:sym typeface="Tahoma"/>
            </a:endParaRPr>
          </a:p>
        </p:txBody>
      </p:sp>
      <p:pic>
        <p:nvPicPr>
          <p:cNvPr id="432" name="Google Shape;432;p54"/>
          <p:cNvPicPr preferRelativeResize="0"/>
          <p:nvPr/>
        </p:nvPicPr>
        <p:blipFill>
          <a:blip r:embed="rId3">
            <a:alphaModFix/>
          </a:blip>
          <a:stretch>
            <a:fillRect/>
          </a:stretch>
        </p:blipFill>
        <p:spPr>
          <a:xfrm>
            <a:off x="1524001" y="4404426"/>
            <a:ext cx="5513793" cy="1657025"/>
          </a:xfrm>
          <a:prstGeom prst="rect">
            <a:avLst/>
          </a:prstGeom>
          <a:noFill/>
          <a:ln>
            <a:noFill/>
          </a:ln>
        </p:spPr>
      </p:pic>
      <p:pic>
        <p:nvPicPr>
          <p:cNvPr id="433" name="Google Shape;433;p54"/>
          <p:cNvPicPr preferRelativeResize="0"/>
          <p:nvPr/>
        </p:nvPicPr>
        <p:blipFill>
          <a:blip r:embed="rId4">
            <a:alphaModFix/>
          </a:blip>
          <a:stretch>
            <a:fillRect/>
          </a:stretch>
        </p:blipFill>
        <p:spPr>
          <a:xfrm>
            <a:off x="5254949" y="1574726"/>
            <a:ext cx="5257851" cy="3613149"/>
          </a:xfrm>
          <a:prstGeom prst="rect">
            <a:avLst/>
          </a:prstGeom>
          <a:noFill/>
          <a:ln>
            <a:noFill/>
          </a:ln>
        </p:spPr>
      </p:pic>
      <p:pic>
        <p:nvPicPr>
          <p:cNvPr id="434" name="Google Shape;434;p54"/>
          <p:cNvPicPr preferRelativeResize="0"/>
          <p:nvPr/>
        </p:nvPicPr>
        <p:blipFill>
          <a:blip r:embed="rId5">
            <a:alphaModFix/>
          </a:blip>
          <a:stretch>
            <a:fillRect/>
          </a:stretch>
        </p:blipFill>
        <p:spPr>
          <a:xfrm>
            <a:off x="6428514" y="3894821"/>
            <a:ext cx="3623837" cy="2586107"/>
          </a:xfrm>
          <a:prstGeom prst="rect">
            <a:avLst/>
          </a:prstGeom>
          <a:noFill/>
          <a:ln>
            <a:noFill/>
          </a:ln>
        </p:spPr>
      </p:pic>
      <p:sp>
        <p:nvSpPr>
          <p:cNvPr id="5" name="TextBox 4">
            <a:extLst>
              <a:ext uri="{FF2B5EF4-FFF2-40B4-BE49-F238E27FC236}">
                <a16:creationId xmlns:a16="http://schemas.microsoft.com/office/drawing/2014/main" id="{B0962834-87A1-A2D4-4BAF-03DB37F95181}"/>
              </a:ext>
            </a:extLst>
          </p:cNvPr>
          <p:cNvSpPr txBox="1"/>
          <p:nvPr/>
        </p:nvSpPr>
        <p:spPr>
          <a:xfrm>
            <a:off x="3140408" y="221605"/>
            <a:ext cx="6166625" cy="584775"/>
          </a:xfrm>
          <a:prstGeom prst="rect">
            <a:avLst/>
          </a:prstGeom>
          <a:noFill/>
        </p:spPr>
        <p:txBody>
          <a:bodyPr wrap="none" lIns="91440" tIns="45720" rIns="91440" bIns="45720" rtlCol="0" anchor="t">
            <a:spAutoFit/>
          </a:bodyPr>
          <a:lstStyle/>
          <a:p>
            <a:r>
              <a:rPr lang="en-US" sz="3200" b="1" dirty="0">
                <a:solidFill>
                  <a:schemeClr val="accent1"/>
                </a:solidFill>
                <a:latin typeface="Times New Roman"/>
                <a:cs typeface="Times New Roman"/>
              </a:rPr>
              <a:t>Resources, Education &amp; Outreach</a:t>
            </a:r>
            <a:endParaRPr lang="en-US" dirty="0"/>
          </a:p>
        </p:txBody>
      </p:sp>
      <p:sp>
        <p:nvSpPr>
          <p:cNvPr id="2" name="Slide Number Placeholder 1">
            <a:extLst>
              <a:ext uri="{FF2B5EF4-FFF2-40B4-BE49-F238E27FC236}">
                <a16:creationId xmlns:a16="http://schemas.microsoft.com/office/drawing/2014/main" id="{7B176CA0-5216-E192-6340-56314028CE7C}"/>
              </a:ext>
            </a:extLst>
          </p:cNvPr>
          <p:cNvSpPr>
            <a:spLocks noGrp="1"/>
          </p:cNvSpPr>
          <p:nvPr>
            <p:ph type="sldNum" idx="12"/>
          </p:nvPr>
        </p:nvSpPr>
        <p:spPr/>
        <p:txBody>
          <a:bodyPr/>
          <a:lstStyle/>
          <a:p>
            <a:fld id="{00000000-1234-1234-1234-123412341234}" type="slidenum">
              <a:rPr lang="en"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55"/>
          <p:cNvSpPr txBox="1"/>
          <p:nvPr/>
        </p:nvSpPr>
        <p:spPr>
          <a:xfrm>
            <a:off x="1524000" y="1353782"/>
            <a:ext cx="4950000" cy="3581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457189" indent="-317492">
              <a:buSzPts val="1400"/>
              <a:buFont typeface="Tahoma"/>
              <a:buChar char="●"/>
            </a:pPr>
            <a:r>
              <a:rPr lang="en" sz="1600" dirty="0">
                <a:latin typeface="Tahoma"/>
                <a:ea typeface="Tahoma"/>
                <a:cs typeface="Tahoma"/>
                <a:sym typeface="Tahoma"/>
              </a:rPr>
              <a:t>Website</a:t>
            </a:r>
            <a:endParaRPr sz="1600" dirty="0">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Documentation</a:t>
            </a:r>
            <a:endParaRPr sz="1600" dirty="0">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Written Tutorials</a:t>
            </a:r>
            <a:endParaRPr sz="1600" dirty="0">
              <a:latin typeface="Tahoma"/>
              <a:ea typeface="Tahoma"/>
              <a:cs typeface="Tahoma"/>
              <a:sym typeface="Tahoma"/>
            </a:endParaRPr>
          </a:p>
          <a:p>
            <a:pPr marL="457189" indent="-317492">
              <a:buClr>
                <a:schemeClr val="dk1"/>
              </a:buClr>
              <a:buSzPts val="1400"/>
              <a:buFont typeface="Tahoma"/>
              <a:buChar char="●"/>
            </a:pPr>
            <a:r>
              <a:rPr lang="en" sz="1600" dirty="0">
                <a:solidFill>
                  <a:schemeClr val="dk1"/>
                </a:solidFill>
                <a:latin typeface="Tahoma"/>
                <a:ea typeface="Tahoma"/>
                <a:cs typeface="Tahoma"/>
                <a:sym typeface="Tahoma"/>
              </a:rPr>
              <a:t>Video Tutorials (YouTube)</a:t>
            </a:r>
            <a:endParaRPr sz="1600" dirty="0">
              <a:solidFill>
                <a:srgbClr val="FF0000"/>
              </a:solidFill>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Taught courses</a:t>
            </a:r>
            <a:endParaRPr sz="1600" dirty="0">
              <a:latin typeface="Tahoma"/>
              <a:ea typeface="Tahoma"/>
              <a:cs typeface="Tahoma"/>
              <a:sym typeface="Tahoma"/>
            </a:endParaRPr>
          </a:p>
          <a:p>
            <a:pPr marL="914377" lvl="1" indent="-317492">
              <a:buSzPts val="1400"/>
              <a:buFont typeface="Tahoma"/>
              <a:buChar char="○"/>
            </a:pPr>
            <a:r>
              <a:rPr lang="en" sz="1600" dirty="0">
                <a:latin typeface="Tahoma"/>
                <a:ea typeface="Tahoma"/>
                <a:cs typeface="Tahoma"/>
                <a:sym typeface="Tahoma"/>
              </a:rPr>
              <a:t>Scattering schools</a:t>
            </a:r>
            <a:endParaRPr sz="1600" dirty="0">
              <a:latin typeface="Tahoma"/>
              <a:ea typeface="Tahoma"/>
              <a:cs typeface="Tahoma"/>
              <a:sym typeface="Tahoma"/>
            </a:endParaRPr>
          </a:p>
          <a:p>
            <a:pPr marL="914377" lvl="1" indent="-317492">
              <a:buSzPts val="1400"/>
              <a:buFont typeface="Tahoma"/>
              <a:buChar char="○"/>
            </a:pPr>
            <a:r>
              <a:rPr lang="en" sz="1600" dirty="0">
                <a:latin typeface="Tahoma"/>
                <a:ea typeface="Tahoma"/>
                <a:cs typeface="Tahoma"/>
                <a:sym typeface="Tahoma"/>
              </a:rPr>
              <a:t>University courses</a:t>
            </a:r>
            <a:endParaRPr sz="1600" dirty="0">
              <a:latin typeface="Tahoma"/>
              <a:ea typeface="Tahoma"/>
              <a:cs typeface="Tahoma"/>
              <a:sym typeface="Tahoma"/>
            </a:endParaRPr>
          </a:p>
          <a:p>
            <a:pPr marL="457189" indent="-317492">
              <a:buClr>
                <a:srgbClr val="FF0000"/>
              </a:buClr>
              <a:buSzPts val="1400"/>
              <a:buFont typeface="Tahoma"/>
              <a:buChar char="●"/>
            </a:pPr>
            <a:r>
              <a:rPr lang="en" sz="1600" dirty="0">
                <a:solidFill>
                  <a:srgbClr val="FF0000"/>
                </a:solidFill>
                <a:latin typeface="Tahoma"/>
                <a:ea typeface="Tahoma"/>
                <a:cs typeface="Tahoma"/>
                <a:sym typeface="Tahoma"/>
              </a:rPr>
              <a:t>E-learning</a:t>
            </a:r>
            <a:endParaRPr sz="1600" dirty="0">
              <a:solidFill>
                <a:srgbClr val="FF0000"/>
              </a:solidFill>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Twitter</a:t>
            </a:r>
            <a:endParaRPr sz="1600" dirty="0">
              <a:latin typeface="Tahoma"/>
              <a:ea typeface="Tahoma"/>
              <a:cs typeface="Tahoma"/>
              <a:sym typeface="Tahoma"/>
            </a:endParaRPr>
          </a:p>
          <a:p>
            <a:pPr marL="457189" indent="-317492">
              <a:buSzPts val="1400"/>
              <a:buFont typeface="Tahoma"/>
              <a:buChar char="●"/>
            </a:pPr>
            <a:r>
              <a:rPr lang="en" sz="1600" dirty="0">
                <a:latin typeface="Tahoma"/>
                <a:ea typeface="Tahoma"/>
                <a:cs typeface="Tahoma"/>
                <a:sym typeface="Tahoma"/>
              </a:rPr>
              <a:t>Slack</a:t>
            </a:r>
            <a:endParaRPr sz="1600" dirty="0">
              <a:latin typeface="Tahoma"/>
              <a:ea typeface="Tahoma"/>
              <a:cs typeface="Tahoma"/>
              <a:sym typeface="Tahoma"/>
            </a:endParaRPr>
          </a:p>
          <a:p>
            <a:pPr marL="457189" indent="-317492">
              <a:buSzPts val="1400"/>
              <a:buFont typeface="Tahoma"/>
              <a:buChar char="●"/>
            </a:pPr>
            <a:r>
              <a:rPr lang="en" sz="1600" dirty="0">
                <a:solidFill>
                  <a:schemeClr val="dk1"/>
                </a:solidFill>
                <a:latin typeface="Tahoma"/>
                <a:ea typeface="Tahoma"/>
                <a:cs typeface="Tahoma"/>
              </a:rPr>
              <a:t>Mailing Lists</a:t>
            </a:r>
            <a:endParaRPr lang="en" sz="1600" dirty="0">
              <a:solidFill>
                <a:schemeClr val="dk1"/>
              </a:solidFill>
              <a:ea typeface="Tahoma"/>
            </a:endParaRPr>
          </a:p>
          <a:p>
            <a:pPr marL="457189" indent="-317492">
              <a:buSzPts val="1400"/>
              <a:buFont typeface="Tahoma"/>
              <a:buChar char="●"/>
            </a:pPr>
            <a:r>
              <a:rPr lang="en" sz="1600" dirty="0">
                <a:solidFill>
                  <a:schemeClr val="dk1"/>
                </a:solidFill>
                <a:latin typeface="Tahoma"/>
                <a:ea typeface="Tahoma"/>
                <a:cs typeface="Tahoma"/>
              </a:rPr>
              <a:t>Bootcamps</a:t>
            </a:r>
            <a:r>
              <a:rPr lang="en" sz="1600" dirty="0">
                <a:latin typeface="Tahoma"/>
                <a:ea typeface="Tahoma"/>
                <a:cs typeface="Tahoma"/>
                <a:sym typeface="Tahoma"/>
              </a:rPr>
              <a:t> &amp; Regional Workshops</a:t>
            </a:r>
            <a:endParaRPr lang="en" sz="1600" dirty="0">
              <a:ea typeface="Tahoma"/>
            </a:endParaRPr>
          </a:p>
          <a:p>
            <a:pPr marL="457189" indent="-317492">
              <a:buSzPts val="1400"/>
              <a:buFont typeface="Tahoma"/>
              <a:buChar char="●"/>
            </a:pPr>
            <a:r>
              <a:rPr lang="en" sz="1600" dirty="0">
                <a:solidFill>
                  <a:schemeClr val="dk1"/>
                </a:solidFill>
                <a:latin typeface="Tahoma"/>
                <a:ea typeface="Tahoma"/>
                <a:cs typeface="Tahoma"/>
                <a:sym typeface="Tahoma"/>
              </a:rPr>
              <a:t>(Marketplace)</a:t>
            </a:r>
            <a:endParaRPr sz="1600" dirty="0">
              <a:solidFill>
                <a:schemeClr val="dk1"/>
              </a:solidFill>
              <a:latin typeface="Tahoma"/>
              <a:ea typeface="Tahoma"/>
              <a:cs typeface="Tahoma"/>
            </a:endParaRPr>
          </a:p>
          <a:p>
            <a:pPr marL="457189"/>
            <a:endParaRPr sz="1600" dirty="0">
              <a:latin typeface="Tahoma"/>
              <a:ea typeface="Tahoma"/>
              <a:cs typeface="Tahoma"/>
              <a:sym typeface="Tahoma"/>
            </a:endParaRPr>
          </a:p>
        </p:txBody>
      </p:sp>
      <p:pic>
        <p:nvPicPr>
          <p:cNvPr id="441" name="Google Shape;441;p55"/>
          <p:cNvPicPr preferRelativeResize="0"/>
          <p:nvPr/>
        </p:nvPicPr>
        <p:blipFill>
          <a:blip r:embed="rId3">
            <a:alphaModFix/>
          </a:blip>
          <a:stretch>
            <a:fillRect/>
          </a:stretch>
        </p:blipFill>
        <p:spPr>
          <a:xfrm>
            <a:off x="5246851" y="1600201"/>
            <a:ext cx="5421149" cy="2882375"/>
          </a:xfrm>
          <a:prstGeom prst="rect">
            <a:avLst/>
          </a:prstGeom>
          <a:noFill/>
          <a:ln>
            <a:noFill/>
          </a:ln>
        </p:spPr>
      </p:pic>
      <p:pic>
        <p:nvPicPr>
          <p:cNvPr id="442" name="Google Shape;442;p55"/>
          <p:cNvPicPr preferRelativeResize="0"/>
          <p:nvPr/>
        </p:nvPicPr>
        <p:blipFill rotWithShape="1">
          <a:blip r:embed="rId4">
            <a:alphaModFix/>
          </a:blip>
          <a:srcRect r="31257"/>
          <a:stretch/>
        </p:blipFill>
        <p:spPr>
          <a:xfrm>
            <a:off x="1859175" y="5135207"/>
            <a:ext cx="3382179" cy="1135375"/>
          </a:xfrm>
          <a:prstGeom prst="rect">
            <a:avLst/>
          </a:prstGeom>
          <a:noFill/>
          <a:ln>
            <a:noFill/>
          </a:ln>
        </p:spPr>
      </p:pic>
      <p:sp>
        <p:nvSpPr>
          <p:cNvPr id="443" name="Google Shape;443;p55"/>
          <p:cNvSpPr txBox="1"/>
          <p:nvPr/>
        </p:nvSpPr>
        <p:spPr>
          <a:xfrm>
            <a:off x="5494940" y="5488495"/>
            <a:ext cx="4750800" cy="85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r>
              <a:rPr lang="en" sz="1400" i="1" dirty="0">
                <a:latin typeface="Tahoma"/>
                <a:ea typeface="Tahoma"/>
                <a:cs typeface="Tahoma"/>
                <a:sym typeface="Tahoma"/>
              </a:rPr>
              <a:t>All the work of ISIS Sandwich Student Michael Oakley</a:t>
            </a:r>
            <a:endParaRPr sz="1400" i="1" dirty="0">
              <a:latin typeface="Tahoma"/>
              <a:ea typeface="Tahoma"/>
              <a:cs typeface="Tahoma"/>
              <a:sym typeface="Tahoma"/>
            </a:endParaRPr>
          </a:p>
        </p:txBody>
      </p:sp>
      <p:sp>
        <p:nvSpPr>
          <p:cNvPr id="5" name="TextBox 4">
            <a:extLst>
              <a:ext uri="{FF2B5EF4-FFF2-40B4-BE49-F238E27FC236}">
                <a16:creationId xmlns:a16="http://schemas.microsoft.com/office/drawing/2014/main" id="{8A065040-635D-2FB3-F8B2-D3953E0BD9EC}"/>
              </a:ext>
            </a:extLst>
          </p:cNvPr>
          <p:cNvSpPr txBox="1"/>
          <p:nvPr/>
        </p:nvSpPr>
        <p:spPr>
          <a:xfrm>
            <a:off x="3140408" y="221605"/>
            <a:ext cx="6166625" cy="584775"/>
          </a:xfrm>
          <a:prstGeom prst="rect">
            <a:avLst/>
          </a:prstGeom>
          <a:noFill/>
        </p:spPr>
        <p:txBody>
          <a:bodyPr wrap="none" lIns="91440" tIns="45720" rIns="91440" bIns="45720" rtlCol="0" anchor="t">
            <a:spAutoFit/>
          </a:bodyPr>
          <a:lstStyle/>
          <a:p>
            <a:r>
              <a:rPr lang="en-US" sz="3200" b="1" dirty="0">
                <a:solidFill>
                  <a:schemeClr val="accent1"/>
                </a:solidFill>
                <a:latin typeface="Times New Roman"/>
                <a:cs typeface="Times New Roman"/>
              </a:rPr>
              <a:t>Resources, Education &amp; Outreach</a:t>
            </a:r>
            <a:endParaRPr lang="en-US" dirty="0"/>
          </a:p>
        </p:txBody>
      </p:sp>
      <p:sp>
        <p:nvSpPr>
          <p:cNvPr id="2" name="Slide Number Placeholder 1">
            <a:extLst>
              <a:ext uri="{FF2B5EF4-FFF2-40B4-BE49-F238E27FC236}">
                <a16:creationId xmlns:a16="http://schemas.microsoft.com/office/drawing/2014/main" id="{B333B4F2-99E6-820D-24A7-FFCF47EA6BAD}"/>
              </a:ext>
            </a:extLst>
          </p:cNvPr>
          <p:cNvSpPr>
            <a:spLocks noGrp="1"/>
          </p:cNvSpPr>
          <p:nvPr>
            <p:ph type="sldNum" idx="12"/>
          </p:nvPr>
        </p:nvSpPr>
        <p:spPr/>
        <p:txBody>
          <a:bodyPr/>
          <a:lstStyle/>
          <a:p>
            <a:fld id="{00000000-1234-1234-1234-123412341234}" type="slidenum">
              <a:rPr lang="en"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F7EBF43-F14E-5577-DA7E-9DAA2091A5EA}"/>
              </a:ext>
            </a:extLst>
          </p:cNvPr>
          <p:cNvSpPr>
            <a:spLocks noGrp="1"/>
          </p:cNvSpPr>
          <p:nvPr>
            <p:ph idx="4294967295"/>
          </p:nvPr>
        </p:nvSpPr>
        <p:spPr>
          <a:xfrm>
            <a:off x="0" y="1487488"/>
            <a:ext cx="4586288" cy="5227637"/>
          </a:xfrm>
        </p:spPr>
        <p:txBody>
          <a:bodyPr>
            <a:noAutofit/>
          </a:bodyPr>
          <a:lstStyle/>
          <a:p>
            <a:pPr>
              <a:buFont typeface="Arial" panose="020B0604020202020204" pitchFamily="34" charset="0"/>
              <a:buChar char="•"/>
            </a:pPr>
            <a:r>
              <a:rPr lang="en-GB" sz="2400" dirty="0"/>
              <a:t>Orientation viewer available</a:t>
            </a:r>
          </a:p>
          <a:p>
            <a:pPr>
              <a:buFont typeface="Arial" panose="020B0604020202020204" pitchFamily="34" charset="0"/>
              <a:buChar char="•"/>
            </a:pPr>
            <a:r>
              <a:rPr lang="en-GB" sz="2400" dirty="0" err="1"/>
              <a:t>Corfunc</a:t>
            </a:r>
            <a:r>
              <a:rPr lang="en-GB" sz="2400" dirty="0"/>
              <a:t> perspective refactored</a:t>
            </a:r>
          </a:p>
          <a:p>
            <a:pPr>
              <a:buFont typeface="Arial" panose="020B0604020202020204" pitchFamily="34" charset="0"/>
              <a:buChar char="•"/>
            </a:pPr>
            <a:r>
              <a:rPr lang="en-GB" sz="2400" dirty="0"/>
              <a:t>Simultaneous fitting allows for a weighting scheme</a:t>
            </a:r>
          </a:p>
          <a:p>
            <a:pPr>
              <a:buFont typeface="Arial" panose="020B0604020202020204" pitchFamily="34" charset="0"/>
              <a:buChar char="•"/>
            </a:pPr>
            <a:r>
              <a:rPr lang="en-GB" sz="2400" dirty="0"/>
              <a:t>Preferences panel with display and plotting options </a:t>
            </a:r>
          </a:p>
          <a:p>
            <a:pPr>
              <a:buFont typeface="Arial" panose="020B0604020202020204" pitchFamily="34" charset="0"/>
              <a:buChar char="•"/>
            </a:pPr>
            <a:r>
              <a:rPr lang="en-GB" sz="2400" dirty="0"/>
              <a:t>Improved label handling on plots</a:t>
            </a:r>
          </a:p>
          <a:p>
            <a:pPr>
              <a:buFont typeface="Arial" panose="020B0604020202020204" pitchFamily="34" charset="0"/>
              <a:buChar char="•"/>
            </a:pPr>
            <a:r>
              <a:rPr lang="en-GB" sz="2400" dirty="0"/>
              <a:t>Residuals plots refactored</a:t>
            </a:r>
          </a:p>
          <a:p>
            <a:pPr>
              <a:buFont typeface="Arial" panose="020B0604020202020204" pitchFamily="34" charset="0"/>
              <a:buChar char="•"/>
            </a:pPr>
            <a:r>
              <a:rPr lang="en-GB" sz="2400" dirty="0"/>
              <a:t>PDB reader refactored</a:t>
            </a:r>
          </a:p>
          <a:p>
            <a:pPr>
              <a:buFont typeface="Arial" panose="020B0604020202020204" pitchFamily="34" charset="0"/>
              <a:buChar char="•"/>
            </a:pPr>
            <a:r>
              <a:rPr lang="en-GB" sz="2400" dirty="0"/>
              <a:t>Wedge slicer added</a:t>
            </a:r>
          </a:p>
          <a:p>
            <a:pPr>
              <a:buFont typeface="Arial" panose="020B0604020202020204" pitchFamily="34" charset="0"/>
              <a:buChar char="•"/>
            </a:pPr>
            <a:r>
              <a:rPr lang="en-GB" sz="2400" dirty="0" err="1"/>
              <a:t>Sasdata</a:t>
            </a:r>
            <a:r>
              <a:rPr lang="en-GB" sz="2400" dirty="0"/>
              <a:t> package separated</a:t>
            </a:r>
          </a:p>
          <a:p>
            <a:pPr>
              <a:buFont typeface="Arial" panose="020B0604020202020204" pitchFamily="34" charset="0"/>
              <a:buChar char="•"/>
            </a:pPr>
            <a:r>
              <a:rPr lang="en-GB" sz="2400" dirty="0"/>
              <a:t>Custom Model writing tutorial</a:t>
            </a:r>
          </a:p>
          <a:p>
            <a:endParaRPr lang="en-SE" sz="2400" dirty="0"/>
          </a:p>
        </p:txBody>
      </p:sp>
      <p:pic>
        <p:nvPicPr>
          <p:cNvPr id="10" name="Content Placeholder 9">
            <a:extLst>
              <a:ext uri="{FF2B5EF4-FFF2-40B4-BE49-F238E27FC236}">
                <a16:creationId xmlns:a16="http://schemas.microsoft.com/office/drawing/2014/main" id="{DE3AAC41-49C5-9DAD-E2C1-30CEF0ED6960}"/>
              </a:ext>
            </a:extLst>
          </p:cNvPr>
          <p:cNvPicPr>
            <a:picLocks noGrp="1" noChangeAspect="1"/>
          </p:cNvPicPr>
          <p:nvPr>
            <p:ph idx="4294967295"/>
          </p:nvPr>
        </p:nvPicPr>
        <p:blipFill>
          <a:blip r:embed="rId2"/>
          <a:stretch>
            <a:fillRect/>
          </a:stretch>
        </p:blipFill>
        <p:spPr>
          <a:xfrm>
            <a:off x="8858250" y="1160463"/>
            <a:ext cx="3333750" cy="3698875"/>
          </a:xfrm>
        </p:spPr>
      </p:pic>
      <p:pic>
        <p:nvPicPr>
          <p:cNvPr id="14" name="Picture 13">
            <a:extLst>
              <a:ext uri="{FF2B5EF4-FFF2-40B4-BE49-F238E27FC236}">
                <a16:creationId xmlns:a16="http://schemas.microsoft.com/office/drawing/2014/main" id="{A1A26874-08EF-390F-41E7-DA64507024F5}"/>
              </a:ext>
            </a:extLst>
          </p:cNvPr>
          <p:cNvPicPr>
            <a:picLocks noChangeAspect="1"/>
          </p:cNvPicPr>
          <p:nvPr/>
        </p:nvPicPr>
        <p:blipFill>
          <a:blip r:embed="rId3"/>
          <a:stretch>
            <a:fillRect/>
          </a:stretch>
        </p:blipFill>
        <p:spPr>
          <a:xfrm>
            <a:off x="5401542" y="825500"/>
            <a:ext cx="4152900" cy="2603500"/>
          </a:xfrm>
          <a:prstGeom prst="rect">
            <a:avLst/>
          </a:prstGeom>
        </p:spPr>
      </p:pic>
      <p:pic>
        <p:nvPicPr>
          <p:cNvPr id="16" name="Picture 15">
            <a:extLst>
              <a:ext uri="{FF2B5EF4-FFF2-40B4-BE49-F238E27FC236}">
                <a16:creationId xmlns:a16="http://schemas.microsoft.com/office/drawing/2014/main" id="{1F6658E8-9B71-A572-6802-A8D13E392AEC}"/>
              </a:ext>
            </a:extLst>
          </p:cNvPr>
          <p:cNvPicPr>
            <a:picLocks noChangeAspect="1"/>
          </p:cNvPicPr>
          <p:nvPr/>
        </p:nvPicPr>
        <p:blipFill>
          <a:blip r:embed="rId4"/>
          <a:stretch>
            <a:fillRect/>
          </a:stretch>
        </p:blipFill>
        <p:spPr>
          <a:xfrm>
            <a:off x="5028054" y="3662874"/>
            <a:ext cx="4705350" cy="2994958"/>
          </a:xfrm>
          <a:prstGeom prst="rect">
            <a:avLst/>
          </a:prstGeom>
        </p:spPr>
      </p:pic>
      <p:pic>
        <p:nvPicPr>
          <p:cNvPr id="4" name="Picture 3">
            <a:extLst>
              <a:ext uri="{FF2B5EF4-FFF2-40B4-BE49-F238E27FC236}">
                <a16:creationId xmlns:a16="http://schemas.microsoft.com/office/drawing/2014/main" id="{23F3EF28-8208-26DA-5A6A-737BAF1932B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051631" y="4137118"/>
            <a:ext cx="3165139" cy="2342462"/>
          </a:xfrm>
          <a:prstGeom prst="rect">
            <a:avLst/>
          </a:prstGeom>
        </p:spPr>
      </p:pic>
      <p:sp>
        <p:nvSpPr>
          <p:cNvPr id="5" name="TextBox 4">
            <a:extLst>
              <a:ext uri="{FF2B5EF4-FFF2-40B4-BE49-F238E27FC236}">
                <a16:creationId xmlns:a16="http://schemas.microsoft.com/office/drawing/2014/main" id="{0B80EB3B-4D7A-4D9E-3E0F-16B5E14213BC}"/>
              </a:ext>
            </a:extLst>
          </p:cNvPr>
          <p:cNvSpPr txBox="1"/>
          <p:nvPr/>
        </p:nvSpPr>
        <p:spPr>
          <a:xfrm>
            <a:off x="78030" y="135341"/>
            <a:ext cx="8374985" cy="954107"/>
          </a:xfrm>
          <a:prstGeom prst="rect">
            <a:avLst/>
          </a:prstGeom>
          <a:noFill/>
        </p:spPr>
        <p:txBody>
          <a:bodyPr wrap="none" lIns="91440" tIns="45720" rIns="91440" bIns="45720" rtlCol="0" anchor="t">
            <a:spAutoFit/>
          </a:bodyPr>
          <a:lstStyle/>
          <a:p>
            <a:r>
              <a:rPr lang="en-US" sz="3200" b="1" dirty="0">
                <a:solidFill>
                  <a:schemeClr val="accent1"/>
                </a:solidFill>
                <a:latin typeface="Times New Roman"/>
                <a:cs typeface="Times New Roman"/>
              </a:rPr>
              <a:t>A taste of things to come – </a:t>
            </a:r>
            <a:r>
              <a:rPr lang="en-US" sz="3200" b="1" dirty="0" err="1">
                <a:solidFill>
                  <a:schemeClr val="accent1"/>
                </a:solidFill>
                <a:latin typeface="Times New Roman"/>
                <a:cs typeface="Times New Roman"/>
              </a:rPr>
              <a:t>SasView</a:t>
            </a:r>
            <a:r>
              <a:rPr lang="en-US" sz="3200" b="1" dirty="0">
                <a:solidFill>
                  <a:schemeClr val="accent1"/>
                </a:solidFill>
                <a:latin typeface="Times New Roman"/>
                <a:cs typeface="Times New Roman"/>
              </a:rPr>
              <a:t> 6.0.0-alpha</a:t>
            </a:r>
            <a:endParaRPr lang="en-US" sz="4000" dirty="0">
              <a:solidFill>
                <a:schemeClr val="accent1"/>
              </a:solidFill>
              <a:latin typeface="Calibri Light"/>
              <a:cs typeface="Calibri Light"/>
            </a:endParaRPr>
          </a:p>
          <a:p>
            <a:r>
              <a:rPr lang="en-US" sz="2400" i="1" dirty="0">
                <a:solidFill>
                  <a:schemeClr val="accent1"/>
                </a:solidFill>
                <a:latin typeface="Times New Roman"/>
                <a:cs typeface="Times New Roman"/>
              </a:rPr>
              <a:t>Use at your own risk...</a:t>
            </a:r>
          </a:p>
        </p:txBody>
      </p:sp>
      <p:sp>
        <p:nvSpPr>
          <p:cNvPr id="3" name="Slide Number Placeholder 2">
            <a:extLst>
              <a:ext uri="{FF2B5EF4-FFF2-40B4-BE49-F238E27FC236}">
                <a16:creationId xmlns:a16="http://schemas.microsoft.com/office/drawing/2014/main" id="{7E434B0E-A320-DD36-660D-AAB1DFFDF982}"/>
              </a:ext>
            </a:extLst>
          </p:cNvPr>
          <p:cNvSpPr>
            <a:spLocks noGrp="1"/>
          </p:cNvSpPr>
          <p:nvPr>
            <p:ph type="sldNum" sz="quarter" idx="12"/>
          </p:nvPr>
        </p:nvSpPr>
        <p:spPr/>
        <p:txBody>
          <a:bodyPr/>
          <a:lstStyle/>
          <a:p>
            <a:fld id="{27352AE2-6499-47C6-B239-D02F9505CDF8}" type="slidenum">
              <a:rPr lang="en-US" smtClean="0"/>
              <a:t>29</a:t>
            </a:fld>
            <a:endParaRPr lang="en-US"/>
          </a:p>
        </p:txBody>
      </p:sp>
    </p:spTree>
    <p:extLst>
      <p:ext uri="{BB962C8B-B14F-4D97-AF65-F5344CB8AC3E}">
        <p14:creationId xmlns:p14="http://schemas.microsoft.com/office/powerpoint/2010/main" val="52915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5202193"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a:t>
            </a:r>
          </a:p>
        </p:txBody>
      </p:sp>
      <p:sp>
        <p:nvSpPr>
          <p:cNvPr id="27" name="Shape 157">
            <a:extLst>
              <a:ext uri="{FF2B5EF4-FFF2-40B4-BE49-F238E27FC236}">
                <a16:creationId xmlns:a16="http://schemas.microsoft.com/office/drawing/2014/main" id="{C987A36F-1251-436B-9D4A-0B7477EFBDEB}"/>
              </a:ext>
            </a:extLst>
          </p:cNvPr>
          <p:cNvSpPr/>
          <p:nvPr/>
        </p:nvSpPr>
        <p:spPr>
          <a:xfrm>
            <a:off x="6000850" y="3971181"/>
            <a:ext cx="6191150" cy="8281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sz="2391" dirty="0"/>
              <a:t>Analysis is where the science is </a:t>
            </a:r>
            <a:endParaRPr lang="en-US" sz="2391" dirty="0"/>
          </a:p>
          <a:p>
            <a:pPr defTabSz="609534">
              <a:defRPr sz="3400">
                <a:latin typeface="Arial"/>
                <a:ea typeface="Arial"/>
                <a:cs typeface="Arial"/>
                <a:sym typeface="Arial"/>
              </a:defRPr>
            </a:pPr>
            <a:r>
              <a:rPr sz="2391" dirty="0">
                <a:latin typeface="Wingdings"/>
                <a:ea typeface="Wingdings"/>
                <a:cs typeface="Wingdings"/>
                <a:sym typeface="Wingdings"/>
              </a:rPr>
              <a:t> </a:t>
            </a:r>
            <a:r>
              <a:rPr sz="2391" dirty="0"/>
              <a:t>the USER’S JOB</a:t>
            </a:r>
          </a:p>
        </p:txBody>
      </p:sp>
      <p:sp>
        <p:nvSpPr>
          <p:cNvPr id="29" name="Shape 158">
            <a:extLst>
              <a:ext uri="{FF2B5EF4-FFF2-40B4-BE49-F238E27FC236}">
                <a16:creationId xmlns:a16="http://schemas.microsoft.com/office/drawing/2014/main" id="{EC32622B-9FB8-4C3C-B43A-7A2710856D81}"/>
              </a:ext>
            </a:extLst>
          </p:cNvPr>
          <p:cNvSpPr/>
          <p:nvPr/>
        </p:nvSpPr>
        <p:spPr>
          <a:xfrm>
            <a:off x="6000850" y="2244511"/>
            <a:ext cx="6398861" cy="1564016"/>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sz="2391" dirty="0"/>
              <a:t>Scattering is a</a:t>
            </a:r>
            <a:r>
              <a:rPr lang="en-US" sz="2391" dirty="0"/>
              <a:t>n analysis</a:t>
            </a:r>
            <a:r>
              <a:rPr sz="2391" dirty="0"/>
              <a:t> tool and part of providing the tool should be </a:t>
            </a:r>
            <a:r>
              <a:rPr lang="en-US" sz="2391" dirty="0"/>
              <a:t>the necessary software </a:t>
            </a:r>
          </a:p>
          <a:p>
            <a:pPr defTabSz="609534">
              <a:defRPr sz="3400">
                <a:latin typeface="Arial"/>
                <a:ea typeface="Arial"/>
                <a:cs typeface="Arial"/>
                <a:sym typeface="Arial"/>
              </a:defRPr>
            </a:pPr>
            <a:r>
              <a:rPr sz="2391" dirty="0">
                <a:latin typeface="Wingdings"/>
                <a:ea typeface="Wingdings"/>
                <a:cs typeface="Wingdings"/>
                <a:sym typeface="Wingdings"/>
              </a:rPr>
              <a:t> </a:t>
            </a:r>
            <a:r>
              <a:rPr sz="2391" dirty="0"/>
              <a:t>the FACILITY’S JOB</a:t>
            </a:r>
          </a:p>
        </p:txBody>
      </p:sp>
      <p:sp>
        <p:nvSpPr>
          <p:cNvPr id="31" name="Shape 160">
            <a:extLst>
              <a:ext uri="{FF2B5EF4-FFF2-40B4-BE49-F238E27FC236}">
                <a16:creationId xmlns:a16="http://schemas.microsoft.com/office/drawing/2014/main" id="{28CBD0F6-6C5B-4CEF-BDA8-1D69CE21A48E}"/>
              </a:ext>
            </a:extLst>
          </p:cNvPr>
          <p:cNvSpPr txBox="1">
            <a:spLocks/>
          </p:cNvSpPr>
          <p:nvPr/>
        </p:nvSpPr>
        <p:spPr>
          <a:xfrm>
            <a:off x="5636389" y="1631546"/>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Analysis Software - Who’s Job is it Anyway?</a:t>
            </a:r>
          </a:p>
        </p:txBody>
      </p:sp>
      <p:grpSp>
        <p:nvGrpSpPr>
          <p:cNvPr id="32" name="Group 31">
            <a:extLst>
              <a:ext uri="{FF2B5EF4-FFF2-40B4-BE49-F238E27FC236}">
                <a16:creationId xmlns:a16="http://schemas.microsoft.com/office/drawing/2014/main" id="{11016AC9-649C-4563-8753-DD254B4D6C38}"/>
              </a:ext>
            </a:extLst>
          </p:cNvPr>
          <p:cNvGrpSpPr/>
          <p:nvPr/>
        </p:nvGrpSpPr>
        <p:grpSpPr>
          <a:xfrm>
            <a:off x="538783" y="1935413"/>
            <a:ext cx="4865583" cy="4453897"/>
            <a:chOff x="233983" y="1131216"/>
            <a:chExt cx="4865583" cy="4453897"/>
          </a:xfrm>
        </p:grpSpPr>
        <p:cxnSp>
          <p:nvCxnSpPr>
            <p:cNvPr id="33" name="Straight Arrow Connector 32">
              <a:extLst>
                <a:ext uri="{FF2B5EF4-FFF2-40B4-BE49-F238E27FC236}">
                  <a16:creationId xmlns:a16="http://schemas.microsoft.com/office/drawing/2014/main" id="{E13F729B-D96F-45E3-8434-93440A39FCE4}"/>
                </a:ext>
              </a:extLst>
            </p:cNvPr>
            <p:cNvCxnSpPr>
              <a:cxnSpLocks/>
            </p:cNvCxnSpPr>
            <p:nvPr/>
          </p:nvCxnSpPr>
          <p:spPr>
            <a:xfrm flipV="1">
              <a:off x="603315" y="1131216"/>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0BC1292-02AB-457B-8CE3-A9AFE579EAE1}"/>
                </a:ext>
              </a:extLst>
            </p:cNvPr>
            <p:cNvCxnSpPr>
              <a:cxnSpLocks/>
            </p:cNvCxnSpPr>
            <p:nvPr/>
          </p:nvCxnSpPr>
          <p:spPr>
            <a:xfrm>
              <a:off x="603315" y="5062194"/>
              <a:ext cx="3534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E94CE31-776B-4C60-8534-118647C10F9E}"/>
                </a:ext>
              </a:extLst>
            </p:cNvPr>
            <p:cNvSpPr txBox="1"/>
            <p:nvPr/>
          </p:nvSpPr>
          <p:spPr>
            <a:xfrm rot="16200000">
              <a:off x="-278818" y="2912039"/>
              <a:ext cx="1394934" cy="369332"/>
            </a:xfrm>
            <a:prstGeom prst="rect">
              <a:avLst/>
            </a:prstGeom>
            <a:noFill/>
          </p:spPr>
          <p:txBody>
            <a:bodyPr wrap="none" rtlCol="0">
              <a:spAutoFit/>
            </a:bodyPr>
            <a:lstStyle/>
            <a:p>
              <a:r>
                <a:rPr lang="en-US" b="1" dirty="0">
                  <a:solidFill>
                    <a:schemeClr val="accent6"/>
                  </a:solidFill>
                </a:rPr>
                <a:t>$$MONEY$$</a:t>
              </a:r>
            </a:p>
          </p:txBody>
        </p:sp>
        <p:sp>
          <p:nvSpPr>
            <p:cNvPr id="36" name="TextBox 35">
              <a:extLst>
                <a:ext uri="{FF2B5EF4-FFF2-40B4-BE49-F238E27FC236}">
                  <a16:creationId xmlns:a16="http://schemas.microsoft.com/office/drawing/2014/main" id="{F2CB0D81-B3E6-4309-95E2-F72F3D0EE1BC}"/>
                </a:ext>
              </a:extLst>
            </p:cNvPr>
            <p:cNvSpPr txBox="1"/>
            <p:nvPr/>
          </p:nvSpPr>
          <p:spPr>
            <a:xfrm>
              <a:off x="1779814" y="5215781"/>
              <a:ext cx="657552" cy="369332"/>
            </a:xfrm>
            <a:prstGeom prst="rect">
              <a:avLst/>
            </a:prstGeom>
            <a:noFill/>
          </p:spPr>
          <p:txBody>
            <a:bodyPr wrap="none" rtlCol="0">
              <a:spAutoFit/>
            </a:bodyPr>
            <a:lstStyle/>
            <a:p>
              <a:r>
                <a:rPr lang="en-US" b="1" dirty="0">
                  <a:solidFill>
                    <a:schemeClr val="accent6"/>
                  </a:solidFill>
                </a:rPr>
                <a:t>Time</a:t>
              </a:r>
            </a:p>
          </p:txBody>
        </p:sp>
        <p:sp>
          <p:nvSpPr>
            <p:cNvPr id="37" name="Rectangle 36">
              <a:extLst>
                <a:ext uri="{FF2B5EF4-FFF2-40B4-BE49-F238E27FC236}">
                  <a16:creationId xmlns:a16="http://schemas.microsoft.com/office/drawing/2014/main" id="{3A64AC09-4909-442C-949E-A1012260E898}"/>
                </a:ext>
              </a:extLst>
            </p:cNvPr>
            <p:cNvSpPr/>
            <p:nvPr/>
          </p:nvSpPr>
          <p:spPr>
            <a:xfrm>
              <a:off x="603315" y="1630837"/>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38" name="Rectangle 37">
              <a:extLst>
                <a:ext uri="{FF2B5EF4-FFF2-40B4-BE49-F238E27FC236}">
                  <a16:creationId xmlns:a16="http://schemas.microsoft.com/office/drawing/2014/main" id="{A58C89AE-ABA5-40E9-BAAD-55B50AEA5207}"/>
                </a:ext>
              </a:extLst>
            </p:cNvPr>
            <p:cNvSpPr/>
            <p:nvPr/>
          </p:nvSpPr>
          <p:spPr>
            <a:xfrm>
              <a:off x="1065199" y="1631979"/>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39" name="Rectangle 38">
              <a:extLst>
                <a:ext uri="{FF2B5EF4-FFF2-40B4-BE49-F238E27FC236}">
                  <a16:creationId xmlns:a16="http://schemas.microsoft.com/office/drawing/2014/main" id="{7808BF0F-FE23-4880-8B8A-2FCE65C509E2}"/>
                </a:ext>
              </a:extLst>
            </p:cNvPr>
            <p:cNvSpPr/>
            <p:nvPr/>
          </p:nvSpPr>
          <p:spPr>
            <a:xfrm>
              <a:off x="1527082" y="2663190"/>
              <a:ext cx="461884" cy="2404147"/>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40" name="Rectangle 39">
              <a:extLst>
                <a:ext uri="{FF2B5EF4-FFF2-40B4-BE49-F238E27FC236}">
                  <a16:creationId xmlns:a16="http://schemas.microsoft.com/office/drawing/2014/main" id="{D2D17D7A-3B07-4968-B79A-321B812ED963}"/>
                </a:ext>
              </a:extLst>
            </p:cNvPr>
            <p:cNvSpPr/>
            <p:nvPr/>
          </p:nvSpPr>
          <p:spPr>
            <a:xfrm>
              <a:off x="1988965" y="3794172"/>
              <a:ext cx="461884" cy="127316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41" name="Rectangle 40">
              <a:extLst>
                <a:ext uri="{FF2B5EF4-FFF2-40B4-BE49-F238E27FC236}">
                  <a16:creationId xmlns:a16="http://schemas.microsoft.com/office/drawing/2014/main" id="{118B6EB3-14CE-4D66-8513-2D57E9802B4F}"/>
                </a:ext>
              </a:extLst>
            </p:cNvPr>
            <p:cNvSpPr/>
            <p:nvPr/>
          </p:nvSpPr>
          <p:spPr>
            <a:xfrm>
              <a:off x="2496569" y="4583430"/>
              <a:ext cx="461884" cy="506767"/>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rtlCol="0" anchor="t" anchorCtr="0">
              <a:scene3d>
                <a:camera prst="orthographicFront">
                  <a:rot lat="0" lon="0" rev="0"/>
                </a:camera>
                <a:lightRig rig="threePt" dir="t"/>
              </a:scene3d>
            </a:bodyPr>
            <a:lstStyle/>
            <a:p>
              <a:pPr algn="ctr"/>
              <a:endParaRPr lang="en-US" dirty="0">
                <a:solidFill>
                  <a:schemeClr val="tx1"/>
                </a:solidFill>
              </a:endParaRPr>
            </a:p>
          </p:txBody>
        </p:sp>
        <p:sp>
          <p:nvSpPr>
            <p:cNvPr id="42" name="TextBox 41">
              <a:extLst>
                <a:ext uri="{FF2B5EF4-FFF2-40B4-BE49-F238E27FC236}">
                  <a16:creationId xmlns:a16="http://schemas.microsoft.com/office/drawing/2014/main" id="{4F1548AC-83FB-49DE-A5A0-01A2AF45D511}"/>
                </a:ext>
              </a:extLst>
            </p:cNvPr>
            <p:cNvSpPr txBox="1"/>
            <p:nvPr/>
          </p:nvSpPr>
          <p:spPr>
            <a:xfrm rot="5400000">
              <a:off x="1503987" y="3590011"/>
              <a:ext cx="2538708" cy="461665"/>
            </a:xfrm>
            <a:prstGeom prst="rect">
              <a:avLst/>
            </a:prstGeom>
            <a:noFill/>
          </p:spPr>
          <p:txBody>
            <a:bodyPr wrap="none" rtlCol="0">
              <a:spAutoFit/>
            </a:bodyPr>
            <a:lstStyle/>
            <a:p>
              <a:r>
                <a:rPr lang="en-US" sz="2400" dirty="0"/>
                <a:t>Reduction </a:t>
              </a:r>
              <a:r>
                <a:rPr lang="en-US" sz="2400" dirty="0" err="1"/>
                <a:t>Sofware</a:t>
              </a:r>
              <a:endParaRPr lang="en-US" sz="2400" dirty="0"/>
            </a:p>
          </p:txBody>
        </p:sp>
        <p:sp>
          <p:nvSpPr>
            <p:cNvPr id="43" name="TextBox 42">
              <a:extLst>
                <a:ext uri="{FF2B5EF4-FFF2-40B4-BE49-F238E27FC236}">
                  <a16:creationId xmlns:a16="http://schemas.microsoft.com/office/drawing/2014/main" id="{7DE5AA94-2F01-4AD6-9737-3F88BDB36509}"/>
                </a:ext>
              </a:extLst>
            </p:cNvPr>
            <p:cNvSpPr txBox="1"/>
            <p:nvPr/>
          </p:nvSpPr>
          <p:spPr>
            <a:xfrm rot="5400000">
              <a:off x="1213062" y="3829660"/>
              <a:ext cx="2059410" cy="461665"/>
            </a:xfrm>
            <a:prstGeom prst="rect">
              <a:avLst/>
            </a:prstGeom>
            <a:noFill/>
          </p:spPr>
          <p:txBody>
            <a:bodyPr wrap="none" rtlCol="0">
              <a:spAutoFit/>
            </a:bodyPr>
            <a:lstStyle/>
            <a:p>
              <a:r>
                <a:rPr lang="en-US" sz="2400" dirty="0"/>
                <a:t>Data Hardware</a:t>
              </a:r>
            </a:p>
          </p:txBody>
        </p:sp>
        <p:sp>
          <p:nvSpPr>
            <p:cNvPr id="44" name="TextBox 43">
              <a:extLst>
                <a:ext uri="{FF2B5EF4-FFF2-40B4-BE49-F238E27FC236}">
                  <a16:creationId xmlns:a16="http://schemas.microsoft.com/office/drawing/2014/main" id="{FE632194-8E1D-4842-961E-985BE03D6038}"/>
                </a:ext>
              </a:extLst>
            </p:cNvPr>
            <p:cNvSpPr txBox="1"/>
            <p:nvPr/>
          </p:nvSpPr>
          <p:spPr>
            <a:xfrm rot="5400000">
              <a:off x="948776" y="4012787"/>
              <a:ext cx="1693156" cy="461665"/>
            </a:xfrm>
            <a:prstGeom prst="rect">
              <a:avLst/>
            </a:prstGeom>
            <a:noFill/>
          </p:spPr>
          <p:txBody>
            <a:bodyPr wrap="none" rtlCol="0">
              <a:spAutoFit/>
            </a:bodyPr>
            <a:lstStyle/>
            <a:p>
              <a:r>
                <a:rPr lang="en-US" sz="2400" dirty="0"/>
                <a:t>Instruments</a:t>
              </a:r>
            </a:p>
          </p:txBody>
        </p:sp>
        <p:sp>
          <p:nvSpPr>
            <p:cNvPr id="45" name="TextBox 44">
              <a:extLst>
                <a:ext uri="{FF2B5EF4-FFF2-40B4-BE49-F238E27FC236}">
                  <a16:creationId xmlns:a16="http://schemas.microsoft.com/office/drawing/2014/main" id="{83D178DD-E0CE-4FE2-80C6-207506A804FC}"/>
                </a:ext>
              </a:extLst>
            </p:cNvPr>
            <p:cNvSpPr txBox="1"/>
            <p:nvPr/>
          </p:nvSpPr>
          <p:spPr>
            <a:xfrm rot="5400000">
              <a:off x="-34709" y="3505437"/>
              <a:ext cx="2707857" cy="461665"/>
            </a:xfrm>
            <a:prstGeom prst="rect">
              <a:avLst/>
            </a:prstGeom>
            <a:noFill/>
          </p:spPr>
          <p:txBody>
            <a:bodyPr wrap="none" rtlCol="0">
              <a:spAutoFit/>
            </a:bodyPr>
            <a:lstStyle/>
            <a:p>
              <a:r>
                <a:rPr lang="en-US" sz="2400" dirty="0"/>
                <a:t>Source Construction</a:t>
              </a:r>
            </a:p>
          </p:txBody>
        </p:sp>
        <p:sp>
          <p:nvSpPr>
            <p:cNvPr id="46" name="TextBox 45">
              <a:extLst>
                <a:ext uri="{FF2B5EF4-FFF2-40B4-BE49-F238E27FC236}">
                  <a16:creationId xmlns:a16="http://schemas.microsoft.com/office/drawing/2014/main" id="{1A9CAB48-08FB-4A59-BDA1-5CBF9D406924}"/>
                </a:ext>
              </a:extLst>
            </p:cNvPr>
            <p:cNvSpPr txBox="1"/>
            <p:nvPr/>
          </p:nvSpPr>
          <p:spPr>
            <a:xfrm rot="5400000">
              <a:off x="-305367" y="3673913"/>
              <a:ext cx="2370905" cy="461665"/>
            </a:xfrm>
            <a:prstGeom prst="rect">
              <a:avLst/>
            </a:prstGeom>
            <a:noFill/>
          </p:spPr>
          <p:txBody>
            <a:bodyPr wrap="none" rtlCol="0">
              <a:spAutoFit/>
            </a:bodyPr>
            <a:lstStyle/>
            <a:p>
              <a:r>
                <a:rPr lang="en-US" sz="2400" dirty="0"/>
                <a:t>Civil Construction</a:t>
              </a:r>
            </a:p>
          </p:txBody>
        </p:sp>
        <p:sp>
          <p:nvSpPr>
            <p:cNvPr id="47" name="TextBox 46">
              <a:extLst>
                <a:ext uri="{FF2B5EF4-FFF2-40B4-BE49-F238E27FC236}">
                  <a16:creationId xmlns:a16="http://schemas.microsoft.com/office/drawing/2014/main" id="{66B01EEF-A7E8-4477-866A-1A55512124B0}"/>
                </a:ext>
              </a:extLst>
            </p:cNvPr>
            <p:cNvSpPr txBox="1"/>
            <p:nvPr/>
          </p:nvSpPr>
          <p:spPr>
            <a:xfrm>
              <a:off x="3508553" y="3825109"/>
              <a:ext cx="1591013" cy="830997"/>
            </a:xfrm>
            <a:prstGeom prst="rect">
              <a:avLst/>
            </a:prstGeom>
            <a:noFill/>
          </p:spPr>
          <p:txBody>
            <a:bodyPr wrap="none" rtlCol="0">
              <a:spAutoFit/>
            </a:bodyPr>
            <a:lstStyle/>
            <a:p>
              <a:r>
                <a:rPr lang="en-US" sz="2400" dirty="0"/>
                <a:t>Analysis</a:t>
              </a:r>
            </a:p>
            <a:p>
              <a:r>
                <a:rPr lang="en-US" sz="2400" dirty="0"/>
                <a:t>Software??</a:t>
              </a:r>
            </a:p>
          </p:txBody>
        </p:sp>
        <p:sp>
          <p:nvSpPr>
            <p:cNvPr id="48" name="Freeform: Shape 47">
              <a:extLst>
                <a:ext uri="{FF2B5EF4-FFF2-40B4-BE49-F238E27FC236}">
                  <a16:creationId xmlns:a16="http://schemas.microsoft.com/office/drawing/2014/main" id="{BB205837-EFCC-4CF0-895B-B668D0384531}"/>
                </a:ext>
              </a:extLst>
            </p:cNvPr>
            <p:cNvSpPr/>
            <p:nvPr/>
          </p:nvSpPr>
          <p:spPr>
            <a:xfrm>
              <a:off x="3185321" y="4055943"/>
              <a:ext cx="323232" cy="100624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Shape 157">
            <a:extLst>
              <a:ext uri="{FF2B5EF4-FFF2-40B4-BE49-F238E27FC236}">
                <a16:creationId xmlns:a16="http://schemas.microsoft.com/office/drawing/2014/main" id="{DE2FD4DC-C427-459F-984B-E96590D791E1}"/>
              </a:ext>
            </a:extLst>
          </p:cNvPr>
          <p:cNvSpPr/>
          <p:nvPr/>
        </p:nvSpPr>
        <p:spPr>
          <a:xfrm>
            <a:off x="6000850" y="4868408"/>
            <a:ext cx="6191150" cy="8281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400" dirty="0"/>
              <a:t>Or maybe …..</a:t>
            </a:r>
          </a:p>
          <a:p>
            <a:pPr defTabSz="609534">
              <a:defRPr sz="3400">
                <a:latin typeface="Arial"/>
                <a:ea typeface="Arial"/>
                <a:cs typeface="Arial"/>
                <a:sym typeface="Arial"/>
              </a:defRPr>
            </a:pPr>
            <a:r>
              <a:rPr lang="en-US" sz="2400" dirty="0">
                <a:sym typeface="Wingdings" panose="05000000000000000000" pitchFamily="2" charset="2"/>
              </a:rPr>
              <a:t> The Domain Science funding agencies?</a:t>
            </a:r>
            <a:endParaRPr lang="en-US" sz="2400" dirty="0"/>
          </a:p>
        </p:txBody>
      </p:sp>
    </p:spTree>
    <p:extLst>
      <p:ext uri="{BB962C8B-B14F-4D97-AF65-F5344CB8AC3E}">
        <p14:creationId xmlns:p14="http://schemas.microsoft.com/office/powerpoint/2010/main" val="673468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AB3474D7-78A0-6D4A-AA3E-78D738190440}"/>
              </a:ext>
            </a:extLst>
          </p:cNvPr>
          <p:cNvPicPr>
            <a:picLocks noGrp="1" noChangeAspect="1"/>
          </p:cNvPicPr>
          <p:nvPr>
            <p:ph idx="4294967295"/>
          </p:nvPr>
        </p:nvPicPr>
        <p:blipFill rotWithShape="1">
          <a:blip r:embed="rId2">
            <a:extLst>
              <a:ext uri="{28A0092B-C50C-407E-A947-70E740481C1C}">
                <a14:useLocalDpi xmlns:a14="http://schemas.microsoft.com/office/drawing/2010/main"/>
              </a:ext>
            </a:extLst>
          </a:blip>
          <a:srcRect/>
          <a:stretch/>
        </p:blipFill>
        <p:spPr>
          <a:xfrm>
            <a:off x="7594600" y="4665663"/>
            <a:ext cx="4597400" cy="1555750"/>
          </a:xfrm>
        </p:spPr>
      </p:pic>
      <p:graphicFrame>
        <p:nvGraphicFramePr>
          <p:cNvPr id="11" name="Content Placeholder 10">
            <a:extLst>
              <a:ext uri="{FF2B5EF4-FFF2-40B4-BE49-F238E27FC236}">
                <a16:creationId xmlns:a16="http://schemas.microsoft.com/office/drawing/2014/main" id="{3A311BD5-63CC-604A-AC72-89403340AF7A}"/>
              </a:ext>
            </a:extLst>
          </p:cNvPr>
          <p:cNvGraphicFramePr>
            <a:graphicFrameLocks noGrp="1"/>
          </p:cNvGraphicFramePr>
          <p:nvPr>
            <p:ph idx="4294967295"/>
            <p:extLst>
              <p:ext uri="{D42A27DB-BD31-4B8C-83A1-F6EECF244321}">
                <p14:modId xmlns:p14="http://schemas.microsoft.com/office/powerpoint/2010/main" val="3147724596"/>
              </p:ext>
            </p:extLst>
          </p:nvPr>
        </p:nvGraphicFramePr>
        <p:xfrm>
          <a:off x="3324225" y="1638300"/>
          <a:ext cx="4994275" cy="4768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1F4A398A-31C4-DC4F-AF8B-5BAF7F886B10}"/>
              </a:ext>
            </a:extLst>
          </p:cNvPr>
          <p:cNvSpPr txBox="1"/>
          <p:nvPr/>
        </p:nvSpPr>
        <p:spPr>
          <a:xfrm>
            <a:off x="7318596" y="4308305"/>
            <a:ext cx="1632178" cy="369332"/>
          </a:xfrm>
          <a:prstGeom prst="rect">
            <a:avLst/>
          </a:prstGeom>
          <a:noFill/>
        </p:spPr>
        <p:txBody>
          <a:bodyPr wrap="none" rtlCol="0">
            <a:spAutoFit/>
          </a:bodyPr>
          <a:lstStyle/>
          <a:p>
            <a:pPr algn="l"/>
            <a:r>
              <a:rPr lang="en-GB" dirty="0">
                <a:solidFill>
                  <a:srgbClr val="666666"/>
                </a:solidFill>
              </a:rPr>
              <a:t>File without </a:t>
            </a:r>
            <a:r>
              <a:rPr lang="en-GB" dirty="0" err="1">
                <a:solidFill>
                  <a:srgbClr val="666666"/>
                </a:solidFill>
              </a:rPr>
              <a:t>dQ</a:t>
            </a:r>
            <a:endParaRPr lang="en-GB" dirty="0">
              <a:solidFill>
                <a:srgbClr val="666666"/>
              </a:solidFill>
            </a:endParaRPr>
          </a:p>
        </p:txBody>
      </p:sp>
      <p:grpSp>
        <p:nvGrpSpPr>
          <p:cNvPr id="6" name="Group 5">
            <a:extLst>
              <a:ext uri="{FF2B5EF4-FFF2-40B4-BE49-F238E27FC236}">
                <a16:creationId xmlns:a16="http://schemas.microsoft.com/office/drawing/2014/main" id="{0BE51038-0A71-844F-A8B9-31B03ADEAE36}"/>
              </a:ext>
            </a:extLst>
          </p:cNvPr>
          <p:cNvGrpSpPr/>
          <p:nvPr/>
        </p:nvGrpSpPr>
        <p:grpSpPr>
          <a:xfrm>
            <a:off x="458163" y="3069361"/>
            <a:ext cx="4232635" cy="1721657"/>
            <a:chOff x="538910" y="2926782"/>
            <a:chExt cx="4232635" cy="1721657"/>
          </a:xfrm>
        </p:grpSpPr>
        <p:sp>
          <p:nvSpPr>
            <p:cNvPr id="12" name="Rectangle 11">
              <a:extLst>
                <a:ext uri="{FF2B5EF4-FFF2-40B4-BE49-F238E27FC236}">
                  <a16:creationId xmlns:a16="http://schemas.microsoft.com/office/drawing/2014/main" id="{B1ED2CE6-2E00-144D-82D7-C6BA2EE14800}"/>
                </a:ext>
              </a:extLst>
            </p:cNvPr>
            <p:cNvSpPr/>
            <p:nvPr/>
          </p:nvSpPr>
          <p:spPr>
            <a:xfrm>
              <a:off x="538910" y="2926783"/>
              <a:ext cx="4232635" cy="1569660"/>
            </a:xfrm>
            <a:prstGeom prst="rect">
              <a:avLst/>
            </a:prstGeom>
          </p:spPr>
          <p:txBody>
            <a:bodyPr wrap="square">
              <a:spAutoFit/>
            </a:bodyPr>
            <a:lstStyle/>
            <a:p>
              <a:r>
                <a:rPr lang="sv-SE" sz="1600" dirty="0"/>
                <a:t>&lt;</a:t>
              </a:r>
              <a:r>
                <a:rPr lang="sv-SE" sz="1600" dirty="0" err="1"/>
                <a:t>Idata</a:t>
              </a:r>
              <a:r>
                <a:rPr lang="sv-SE" sz="1600" dirty="0"/>
                <a:t>&gt;</a:t>
              </a:r>
            </a:p>
            <a:p>
              <a:r>
                <a:rPr lang="sv-SE" sz="1600" dirty="0"/>
                <a:t>&lt;Q </a:t>
              </a:r>
              <a:r>
                <a:rPr lang="sv-SE" sz="1600" dirty="0" err="1"/>
                <a:t>unit</a:t>
              </a:r>
              <a:r>
                <a:rPr lang="sv-SE" sz="1600" dirty="0"/>
                <a:t>="1/A"&gt;0.00714&lt;/Q&gt;</a:t>
              </a:r>
            </a:p>
            <a:p>
              <a:r>
                <a:rPr lang="sv-SE" sz="1600" dirty="0"/>
                <a:t>&lt;I </a:t>
              </a:r>
              <a:r>
                <a:rPr lang="sv-SE" sz="1600" dirty="0" err="1"/>
                <a:t>unit</a:t>
              </a:r>
              <a:r>
                <a:rPr lang="sv-SE" sz="1600" dirty="0"/>
                <a:t>="1/cm"&gt;226.539&lt;/I&gt;</a:t>
              </a:r>
            </a:p>
            <a:p>
              <a:r>
                <a:rPr lang="sv-SE" sz="1600" dirty="0"/>
                <a:t>&lt;</a:t>
              </a:r>
              <a:r>
                <a:rPr lang="sv-SE" sz="1600" dirty="0" err="1"/>
                <a:t>Idev</a:t>
              </a:r>
              <a:r>
                <a:rPr lang="sv-SE" sz="1600" dirty="0"/>
                <a:t> </a:t>
              </a:r>
              <a:r>
                <a:rPr lang="sv-SE" sz="1600" dirty="0" err="1"/>
                <a:t>unit</a:t>
              </a:r>
              <a:r>
                <a:rPr lang="sv-SE" sz="1600" dirty="0"/>
                <a:t>="1/cm"&gt;1.93973&lt;/</a:t>
              </a:r>
              <a:r>
                <a:rPr lang="sv-SE" sz="1600" dirty="0" err="1"/>
                <a:t>Idev</a:t>
              </a:r>
              <a:r>
                <a:rPr lang="sv-SE" sz="1600" dirty="0"/>
                <a:t>&gt;</a:t>
              </a:r>
            </a:p>
            <a:p>
              <a:r>
                <a:rPr lang="sv-SE" sz="1600" b="1" dirty="0"/>
                <a:t>&lt;</a:t>
              </a:r>
              <a:r>
                <a:rPr lang="sv-SE" sz="1600" b="1" dirty="0" err="1"/>
                <a:t>Qdev</a:t>
              </a:r>
              <a:r>
                <a:rPr lang="sv-SE" sz="1600" b="1" dirty="0"/>
                <a:t> </a:t>
              </a:r>
              <a:r>
                <a:rPr lang="sv-SE" sz="1600" b="1" dirty="0" err="1"/>
                <a:t>unit</a:t>
              </a:r>
              <a:r>
                <a:rPr lang="sv-SE" sz="1600" b="1" dirty="0"/>
                <a:t>="1/A"&gt;0.00144239&lt;/</a:t>
              </a:r>
              <a:r>
                <a:rPr lang="sv-SE" sz="1600" b="1" dirty="0" err="1"/>
                <a:t>Qdev</a:t>
              </a:r>
              <a:r>
                <a:rPr lang="sv-SE" sz="1600" b="1" dirty="0"/>
                <a:t>&gt;</a:t>
              </a:r>
            </a:p>
            <a:p>
              <a:r>
                <a:rPr lang="sv-SE" sz="1600" dirty="0"/>
                <a:t>&lt;/</a:t>
              </a:r>
              <a:r>
                <a:rPr lang="sv-SE" sz="1600" dirty="0" err="1"/>
                <a:t>Idata</a:t>
              </a:r>
              <a:r>
                <a:rPr lang="sv-SE" sz="1600" dirty="0"/>
                <a:t>&gt;</a:t>
              </a:r>
            </a:p>
          </p:txBody>
        </p:sp>
        <p:sp>
          <p:nvSpPr>
            <p:cNvPr id="14" name="Rectangle 13">
              <a:extLst>
                <a:ext uri="{FF2B5EF4-FFF2-40B4-BE49-F238E27FC236}">
                  <a16:creationId xmlns:a16="http://schemas.microsoft.com/office/drawing/2014/main" id="{F18479FC-7FEE-304F-A5EC-D16E04743B07}"/>
                </a:ext>
              </a:extLst>
            </p:cNvPr>
            <p:cNvSpPr/>
            <p:nvPr/>
          </p:nvSpPr>
          <p:spPr>
            <a:xfrm>
              <a:off x="538910" y="2926782"/>
              <a:ext cx="4057566" cy="17216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6A1AD05A-1E69-D848-B17A-0DBCCFB6325C}"/>
              </a:ext>
            </a:extLst>
          </p:cNvPr>
          <p:cNvGrpSpPr/>
          <p:nvPr/>
        </p:nvGrpSpPr>
        <p:grpSpPr>
          <a:xfrm>
            <a:off x="7397717" y="1683657"/>
            <a:ext cx="4597667" cy="2466478"/>
            <a:chOff x="7397717" y="1683657"/>
            <a:chExt cx="4597667" cy="2466478"/>
          </a:xfrm>
        </p:grpSpPr>
        <p:pic>
          <p:nvPicPr>
            <p:cNvPr id="15" name="Picture 14">
              <a:extLst>
                <a:ext uri="{FF2B5EF4-FFF2-40B4-BE49-F238E27FC236}">
                  <a16:creationId xmlns:a16="http://schemas.microsoft.com/office/drawing/2014/main" id="{18ED9D83-9B89-F64B-9063-657CDBFE63C0}"/>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7400929" y="2463072"/>
              <a:ext cx="4594455" cy="1687063"/>
            </a:xfrm>
            <a:prstGeom prst="rect">
              <a:avLst/>
            </a:prstGeom>
          </p:spPr>
        </p:pic>
        <p:sp>
          <p:nvSpPr>
            <p:cNvPr id="16" name="TextBox 15">
              <a:extLst>
                <a:ext uri="{FF2B5EF4-FFF2-40B4-BE49-F238E27FC236}">
                  <a16:creationId xmlns:a16="http://schemas.microsoft.com/office/drawing/2014/main" id="{CB2ACF7E-5919-1541-84BD-788EB4B31076}"/>
                </a:ext>
              </a:extLst>
            </p:cNvPr>
            <p:cNvSpPr txBox="1"/>
            <p:nvPr/>
          </p:nvSpPr>
          <p:spPr>
            <a:xfrm>
              <a:off x="7397717" y="2099128"/>
              <a:ext cx="1311578" cy="369332"/>
            </a:xfrm>
            <a:prstGeom prst="rect">
              <a:avLst/>
            </a:prstGeom>
            <a:noFill/>
          </p:spPr>
          <p:txBody>
            <a:bodyPr wrap="none" rtlCol="0">
              <a:spAutoFit/>
            </a:bodyPr>
            <a:lstStyle/>
            <a:p>
              <a:pPr algn="l"/>
              <a:r>
                <a:rPr lang="en-GB" dirty="0">
                  <a:solidFill>
                    <a:srgbClr val="666666"/>
                  </a:solidFill>
                </a:rPr>
                <a:t>File with </a:t>
              </a:r>
              <a:r>
                <a:rPr lang="en-GB" dirty="0" err="1">
                  <a:solidFill>
                    <a:srgbClr val="666666"/>
                  </a:solidFill>
                </a:rPr>
                <a:t>dQ</a:t>
              </a:r>
              <a:endParaRPr lang="en-GB" dirty="0">
                <a:solidFill>
                  <a:srgbClr val="666666"/>
                </a:solidFill>
              </a:endParaRPr>
            </a:p>
          </p:txBody>
        </p:sp>
        <p:sp>
          <p:nvSpPr>
            <p:cNvPr id="3" name="TextBox 2">
              <a:extLst>
                <a:ext uri="{FF2B5EF4-FFF2-40B4-BE49-F238E27FC236}">
                  <a16:creationId xmlns:a16="http://schemas.microsoft.com/office/drawing/2014/main" id="{1C6C9572-3378-F343-B6BB-44E4EA095123}"/>
                </a:ext>
              </a:extLst>
            </p:cNvPr>
            <p:cNvSpPr txBox="1"/>
            <p:nvPr/>
          </p:nvSpPr>
          <p:spPr>
            <a:xfrm>
              <a:off x="7397717" y="1683657"/>
              <a:ext cx="1368003" cy="400110"/>
            </a:xfrm>
            <a:prstGeom prst="rect">
              <a:avLst/>
            </a:prstGeom>
            <a:noFill/>
          </p:spPr>
          <p:txBody>
            <a:bodyPr wrap="none" rtlCol="0">
              <a:spAutoFit/>
            </a:bodyPr>
            <a:lstStyle/>
            <a:p>
              <a:pPr algn="l"/>
              <a:r>
                <a:rPr lang="en-GB" sz="2000" dirty="0">
                  <a:solidFill>
                    <a:srgbClr val="666666"/>
                  </a:solidFill>
                </a:rPr>
                <a:t>In </a:t>
              </a:r>
              <a:r>
                <a:rPr lang="en-GB" sz="2000" dirty="0" err="1">
                  <a:solidFill>
                    <a:srgbClr val="666666"/>
                  </a:solidFill>
                </a:rPr>
                <a:t>SasView</a:t>
              </a:r>
              <a:r>
                <a:rPr lang="en-GB" sz="2000" dirty="0">
                  <a:solidFill>
                    <a:srgbClr val="666666"/>
                  </a:solidFill>
                </a:rPr>
                <a:t>:</a:t>
              </a:r>
            </a:p>
          </p:txBody>
        </p:sp>
      </p:grpSp>
      <p:sp>
        <p:nvSpPr>
          <p:cNvPr id="189" name="TextBox 188">
            <a:extLst>
              <a:ext uri="{FF2B5EF4-FFF2-40B4-BE49-F238E27FC236}">
                <a16:creationId xmlns:a16="http://schemas.microsoft.com/office/drawing/2014/main" id="{8E916FDC-9303-BDF5-1742-323A30BF5AB1}"/>
              </a:ext>
            </a:extLst>
          </p:cNvPr>
          <p:cNvSpPr txBox="1"/>
          <p:nvPr/>
        </p:nvSpPr>
        <p:spPr>
          <a:xfrm>
            <a:off x="1463613" y="188206"/>
            <a:ext cx="9031640"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Towards Generic Resolution Functions</a:t>
            </a:r>
            <a:endParaRPr lang="en-US" dirty="0"/>
          </a:p>
        </p:txBody>
      </p:sp>
      <p:sp>
        <p:nvSpPr>
          <p:cNvPr id="25" name="Slide Number Placeholder 24">
            <a:extLst>
              <a:ext uri="{FF2B5EF4-FFF2-40B4-BE49-F238E27FC236}">
                <a16:creationId xmlns:a16="http://schemas.microsoft.com/office/drawing/2014/main" id="{F738A811-468D-795C-8F2F-AB5969BD2137}"/>
              </a:ext>
            </a:extLst>
          </p:cNvPr>
          <p:cNvSpPr>
            <a:spLocks noGrp="1"/>
          </p:cNvSpPr>
          <p:nvPr>
            <p:ph type="sldNum" sz="quarter" idx="12"/>
          </p:nvPr>
        </p:nvSpPr>
        <p:spPr/>
        <p:txBody>
          <a:bodyPr/>
          <a:lstStyle/>
          <a:p>
            <a:fld id="{27352AE2-6499-47C6-B239-D02F9505CDF8}" type="slidenum">
              <a:rPr lang="en-US" smtClean="0"/>
              <a:t>30</a:t>
            </a:fld>
            <a:endParaRPr lang="en-US"/>
          </a:p>
        </p:txBody>
      </p:sp>
    </p:spTree>
    <p:extLst>
      <p:ext uri="{BB962C8B-B14F-4D97-AF65-F5344CB8AC3E}">
        <p14:creationId xmlns:p14="http://schemas.microsoft.com/office/powerpoint/2010/main" val="1767969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B165B9F0-3A13-524B-89E2-DA3BF65692F3}"/>
              </a:ext>
            </a:extLst>
          </p:cNvPr>
          <p:cNvPicPr>
            <a:picLocks noGrp="1" noChangeAspect="1"/>
          </p:cNvPicPr>
          <p:nvPr>
            <p:ph idx="4294967295"/>
          </p:nvPr>
        </p:nvPicPr>
        <p:blipFill rotWithShape="1">
          <a:blip r:embed="rId3">
            <a:extLst>
              <a:ext uri="{28A0092B-C50C-407E-A947-70E740481C1C}">
                <a14:useLocalDpi xmlns:a14="http://schemas.microsoft.com/office/drawing/2010/main"/>
              </a:ext>
            </a:extLst>
          </a:blip>
          <a:srcRect/>
          <a:stretch/>
        </p:blipFill>
        <p:spPr>
          <a:xfrm>
            <a:off x="1103313" y="1549400"/>
            <a:ext cx="10326687" cy="3230563"/>
          </a:xfrm>
        </p:spPr>
      </p:pic>
      <p:sp>
        <p:nvSpPr>
          <p:cNvPr id="8" name="Text Placeholder 7">
            <a:extLst>
              <a:ext uri="{FF2B5EF4-FFF2-40B4-BE49-F238E27FC236}">
                <a16:creationId xmlns:a16="http://schemas.microsoft.com/office/drawing/2014/main" id="{DE6BB607-0716-7042-99D9-413E13841C38}"/>
              </a:ext>
            </a:extLst>
          </p:cNvPr>
          <p:cNvSpPr>
            <a:spLocks noGrp="1"/>
          </p:cNvSpPr>
          <p:nvPr>
            <p:ph type="body" sz="quarter" idx="4294967295"/>
          </p:nvPr>
        </p:nvSpPr>
        <p:spPr>
          <a:xfrm>
            <a:off x="1460500" y="904875"/>
            <a:ext cx="9359900" cy="508000"/>
          </a:xfrm>
        </p:spPr>
        <p:txBody>
          <a:bodyPr vert="horz" lIns="91440" tIns="45720" rIns="91440" bIns="45720" rtlCol="0" anchor="t">
            <a:normAutofit fontScale="85000" lnSpcReduction="10000"/>
          </a:bodyPr>
          <a:lstStyle/>
          <a:p>
            <a:pPr marL="0" indent="0">
              <a:buNone/>
            </a:pPr>
            <a:r>
              <a:rPr lang="en-GB" sz="2400" i="1" dirty="0">
                <a:solidFill>
                  <a:srgbClr val="C00000"/>
                </a:solidFill>
                <a:latin typeface="Cambria"/>
                <a:ea typeface="Cambria"/>
              </a:rPr>
              <a:t>Working with </a:t>
            </a:r>
            <a:r>
              <a:rPr lang="en-GB" sz="2400" i="1" dirty="0" err="1">
                <a:solidFill>
                  <a:srgbClr val="C00000"/>
                </a:solidFill>
                <a:latin typeface="Cambria"/>
                <a:ea typeface="Cambria"/>
              </a:rPr>
              <a:t>canSAS</a:t>
            </a:r>
            <a:r>
              <a:rPr lang="en-GB" sz="2400" i="1" dirty="0">
                <a:solidFill>
                  <a:srgbClr val="C00000"/>
                </a:solidFill>
                <a:latin typeface="Cambria"/>
                <a:ea typeface="Cambria"/>
              </a:rPr>
              <a:t> to extend </a:t>
            </a:r>
            <a:r>
              <a:rPr lang="en-GB" sz="2400" i="1" dirty="0" err="1">
                <a:solidFill>
                  <a:srgbClr val="C00000"/>
                </a:solidFill>
                <a:latin typeface="Cambria"/>
                <a:ea typeface="Cambria"/>
              </a:rPr>
              <a:t>NXCanSAS</a:t>
            </a:r>
            <a:r>
              <a:rPr lang="en-GB" sz="2400" i="1" dirty="0">
                <a:solidFill>
                  <a:srgbClr val="C00000"/>
                </a:solidFill>
                <a:latin typeface="Cambria"/>
                <a:ea typeface="Cambria"/>
              </a:rPr>
              <a:t> format with defined labels</a:t>
            </a:r>
            <a:endParaRPr lang="en-US" sz="2400" i="1" dirty="0">
              <a:solidFill>
                <a:srgbClr val="C00000"/>
              </a:solidFill>
              <a:latin typeface="Cambria"/>
              <a:ea typeface="Cambria"/>
            </a:endParaRPr>
          </a:p>
        </p:txBody>
      </p:sp>
      <p:sp>
        <p:nvSpPr>
          <p:cNvPr id="4" name="TextBox 3">
            <a:extLst>
              <a:ext uri="{FF2B5EF4-FFF2-40B4-BE49-F238E27FC236}">
                <a16:creationId xmlns:a16="http://schemas.microsoft.com/office/drawing/2014/main" id="{36D33664-BE3F-40F9-04CD-C823AB6938E7}"/>
              </a:ext>
            </a:extLst>
          </p:cNvPr>
          <p:cNvSpPr txBox="1"/>
          <p:nvPr/>
        </p:nvSpPr>
        <p:spPr>
          <a:xfrm>
            <a:off x="1102721" y="4824351"/>
            <a:ext cx="10327461" cy="2031325"/>
          </a:xfrm>
          <a:prstGeom prst="rect">
            <a:avLst/>
          </a:prstGeom>
          <a:noFill/>
        </p:spPr>
        <p:txBody>
          <a:bodyPr wrap="square">
            <a:spAutoFit/>
          </a:bodyPr>
          <a:lstStyle/>
          <a:p>
            <a:r>
              <a:rPr lang="en-GB"/>
              <a:t>NXCanSAS</a:t>
            </a:r>
            <a:r>
              <a:rPr lang="en-GB" dirty="0"/>
              <a:t> placeholders:</a:t>
            </a:r>
          </a:p>
          <a:p>
            <a:endParaRPr lang="en-GB" dirty="0"/>
          </a:p>
          <a:p>
            <a:r>
              <a:rPr lang="en-GB" dirty="0"/>
              <a:t>/entry/data/q/resolutions</a:t>
            </a:r>
          </a:p>
          <a:p>
            <a:r>
              <a:rPr lang="en-GB" dirty="0"/>
              <a:t>Dataset name corresponding to Q resolution data</a:t>
            </a:r>
          </a:p>
          <a:p>
            <a:endParaRPr lang="en-GB" dirty="0"/>
          </a:p>
          <a:p>
            <a:r>
              <a:rPr lang="en-GB" dirty="0"/>
              <a:t>/entry/data/q/</a:t>
            </a:r>
            <a:r>
              <a:rPr lang="en-GB" dirty="0" err="1"/>
              <a:t>resolutions_description</a:t>
            </a:r>
            <a:endParaRPr lang="en-GB" dirty="0"/>
          </a:p>
          <a:p>
            <a:r>
              <a:rPr lang="en-GB" dirty="0"/>
              <a:t> Can be a simple description (i.e. Gaussian) or metadata on Q resolution data</a:t>
            </a:r>
          </a:p>
        </p:txBody>
      </p:sp>
      <p:sp>
        <p:nvSpPr>
          <p:cNvPr id="5" name="TextBox 4">
            <a:extLst>
              <a:ext uri="{FF2B5EF4-FFF2-40B4-BE49-F238E27FC236}">
                <a16:creationId xmlns:a16="http://schemas.microsoft.com/office/drawing/2014/main" id="{6ADACA33-9F7D-0DE3-93A9-B41701957A3E}"/>
              </a:ext>
            </a:extLst>
          </p:cNvPr>
          <p:cNvSpPr txBox="1"/>
          <p:nvPr/>
        </p:nvSpPr>
        <p:spPr>
          <a:xfrm>
            <a:off x="1463613" y="188206"/>
            <a:ext cx="9031640"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Towards Generic Resolution Functions</a:t>
            </a:r>
            <a:endParaRPr lang="en-US" dirty="0"/>
          </a:p>
        </p:txBody>
      </p:sp>
      <p:sp>
        <p:nvSpPr>
          <p:cNvPr id="3" name="Slide Number Placeholder 2">
            <a:extLst>
              <a:ext uri="{FF2B5EF4-FFF2-40B4-BE49-F238E27FC236}">
                <a16:creationId xmlns:a16="http://schemas.microsoft.com/office/drawing/2014/main" id="{7B4B9EBB-FD89-325C-6C13-57E9EF855A20}"/>
              </a:ext>
            </a:extLst>
          </p:cNvPr>
          <p:cNvSpPr>
            <a:spLocks noGrp="1"/>
          </p:cNvSpPr>
          <p:nvPr>
            <p:ph type="sldNum" sz="quarter" idx="12"/>
          </p:nvPr>
        </p:nvSpPr>
        <p:spPr/>
        <p:txBody>
          <a:bodyPr/>
          <a:lstStyle/>
          <a:p>
            <a:fld id="{27352AE2-6499-47C6-B239-D02F9505CDF8}" type="slidenum">
              <a:rPr lang="en-US" smtClean="0"/>
              <a:t>31</a:t>
            </a:fld>
            <a:endParaRPr lang="en-US"/>
          </a:p>
        </p:txBody>
      </p:sp>
    </p:spTree>
    <p:extLst>
      <p:ext uri="{BB962C8B-B14F-4D97-AF65-F5344CB8AC3E}">
        <p14:creationId xmlns:p14="http://schemas.microsoft.com/office/powerpoint/2010/main" val="3881512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B147A-73D2-4D08-526D-BAC89F3E5DFE}"/>
              </a:ext>
            </a:extLst>
          </p:cNvPr>
          <p:cNvSpPr txBox="1"/>
          <p:nvPr/>
        </p:nvSpPr>
        <p:spPr>
          <a:xfrm>
            <a:off x="1215307" y="229642"/>
            <a:ext cx="9765815"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err="1">
                <a:solidFill>
                  <a:schemeClr val="accent1"/>
                </a:solidFill>
                <a:latin typeface="Verdana" panose="020B0604030504040204" pitchFamily="34" charset="0"/>
                <a:ea typeface="Verdana" panose="020B0604030504040204" pitchFamily="34" charset="0"/>
                <a:cs typeface="Times New Roman" panose="02020603050405020304" pitchFamily="18" charset="0"/>
              </a:rPr>
              <a:t>SasView</a:t>
            </a:r>
            <a:r>
              <a:rPr lang="en-US" sz="3200" b="1" dirty="0">
                <a:solidFill>
                  <a:schemeClr val="accent1"/>
                </a:solidFill>
                <a:latin typeface="Verdana" panose="020B0604030504040204" pitchFamily="34" charset="0"/>
                <a:ea typeface="Verdana" panose="020B0604030504040204" pitchFamily="34" charset="0"/>
                <a:cs typeface="Times New Roman" panose="02020603050405020304" pitchFamily="18" charset="0"/>
              </a:rPr>
              <a:t> Model: Some Current Challenges</a:t>
            </a:r>
          </a:p>
        </p:txBody>
      </p:sp>
      <p:sp>
        <p:nvSpPr>
          <p:cNvPr id="3" name="Shape 158">
            <a:extLst>
              <a:ext uri="{FF2B5EF4-FFF2-40B4-BE49-F238E27FC236}">
                <a16:creationId xmlns:a16="http://schemas.microsoft.com/office/drawing/2014/main" id="{DB0001FE-A0D2-1BFA-6986-6F22DE073302}"/>
              </a:ext>
            </a:extLst>
          </p:cNvPr>
          <p:cNvSpPr/>
          <p:nvPr/>
        </p:nvSpPr>
        <p:spPr>
          <a:xfrm>
            <a:off x="6057443" y="4858180"/>
            <a:ext cx="5909504" cy="193899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45719" tIns="45719" rIns="45719" bIns="45719"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609534">
              <a:buFont typeface="Arial"/>
              <a:buChar char="•"/>
              <a:defRPr sz="3400">
                <a:latin typeface="Arial"/>
                <a:ea typeface="Arial"/>
                <a:cs typeface="Arial"/>
                <a:sym typeface="Arial"/>
              </a:defRPr>
            </a:pPr>
            <a:r>
              <a:rPr lang="en-US" sz="2400" dirty="0">
                <a:solidFill>
                  <a:srgbClr val="0070C0"/>
                </a:solidFill>
                <a:latin typeface="Palatino Linotype"/>
              </a:rPr>
              <a:t>Many people view the project as a well-funded group of professionals </a:t>
            </a:r>
            <a:r>
              <a:rPr lang="en-US" sz="2400" dirty="0">
                <a:solidFill>
                  <a:srgbClr val="0070C0"/>
                </a:solidFill>
                <a:latin typeface="Palatino Linotype"/>
                <a:sym typeface="Wingdings" panose="05000000000000000000" pitchFamily="2" charset="2"/>
              </a:rPr>
              <a:t> barrier </a:t>
            </a:r>
            <a:r>
              <a:rPr lang="en-US" sz="2400">
                <a:solidFill>
                  <a:srgbClr val="0070C0"/>
                </a:solidFill>
                <a:latin typeface="Palatino Linotype"/>
                <a:sym typeface="Wingdings" panose="05000000000000000000" pitchFamily="2" charset="2"/>
              </a:rPr>
              <a:t>to contribution </a:t>
            </a:r>
            <a:endParaRPr lang="en-US"/>
          </a:p>
          <a:p>
            <a:pPr marL="342900" indent="-342900" defTabSz="609534">
              <a:buFont typeface="Arial"/>
              <a:buChar char="•"/>
              <a:defRPr sz="3400">
                <a:latin typeface="Arial"/>
                <a:ea typeface="Arial"/>
                <a:cs typeface="Arial"/>
                <a:sym typeface="Arial"/>
              </a:defRPr>
            </a:pPr>
            <a:r>
              <a:rPr lang="en-US" sz="2400">
                <a:solidFill>
                  <a:srgbClr val="0070C0"/>
                </a:solidFill>
                <a:latin typeface="Palatino Linotype"/>
              </a:rPr>
              <a:t>Large project with many moving pieces is a barrier to new volunteer coders</a:t>
            </a:r>
            <a:endParaRPr lang="en-US"/>
          </a:p>
        </p:txBody>
      </p:sp>
      <p:sp>
        <p:nvSpPr>
          <p:cNvPr id="4" name="Shape 160">
            <a:extLst>
              <a:ext uri="{FF2B5EF4-FFF2-40B4-BE49-F238E27FC236}">
                <a16:creationId xmlns:a16="http://schemas.microsoft.com/office/drawing/2014/main" id="{0DC2AF19-1627-BD34-E72E-1EF5C5F82338}"/>
              </a:ext>
            </a:extLst>
          </p:cNvPr>
          <p:cNvSpPr txBox="1">
            <a:spLocks/>
          </p:cNvSpPr>
          <p:nvPr/>
        </p:nvSpPr>
        <p:spPr>
          <a:xfrm>
            <a:off x="6057443" y="4407721"/>
            <a:ext cx="6398862" cy="383976"/>
          </a:xfrm>
          <a:prstGeom prst="rect">
            <a:avLst/>
          </a:prstGeom>
        </p:spPr>
        <p:txBody>
          <a:bodyPr spcFirstLastPara="1" vert="horz" wrap="square"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rgbClr val="00B0F0"/>
                </a:solidFill>
                <a:latin typeface="Verdana" panose="020B0604030504040204" pitchFamily="34" charset="0"/>
                <a:ea typeface="Verdana" panose="020B0604030504040204" pitchFamily="34" charset="0"/>
              </a:rPr>
              <a:t>The price of success:</a:t>
            </a:r>
          </a:p>
        </p:txBody>
      </p:sp>
      <p:sp>
        <p:nvSpPr>
          <p:cNvPr id="5" name="Shape 158">
            <a:extLst>
              <a:ext uri="{FF2B5EF4-FFF2-40B4-BE49-F238E27FC236}">
                <a16:creationId xmlns:a16="http://schemas.microsoft.com/office/drawing/2014/main" id="{577FC470-4C9E-E759-2595-34D871507CFD}"/>
              </a:ext>
            </a:extLst>
          </p:cNvPr>
          <p:cNvSpPr/>
          <p:nvPr/>
        </p:nvSpPr>
        <p:spPr>
          <a:xfrm>
            <a:off x="1949" y="967443"/>
            <a:ext cx="5909504" cy="6001641"/>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wrap="square" lIns="45719" tIns="45719" rIns="45719" bIns="45719"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609534">
              <a:buFont typeface="Arial"/>
              <a:buChar char="•"/>
              <a:defRPr sz="3400">
                <a:latin typeface="Arial"/>
                <a:ea typeface="Arial"/>
                <a:cs typeface="Arial"/>
                <a:sym typeface="Arial"/>
              </a:defRPr>
            </a:pPr>
            <a:r>
              <a:rPr lang="en-US" sz="2400" dirty="0">
                <a:latin typeface="Palatino Linotype"/>
              </a:rPr>
              <a:t>The tragedy of the commons: somebody else will take care of the problem – </a:t>
            </a:r>
            <a:r>
              <a:rPr lang="en-US" sz="2400" dirty="0">
                <a:solidFill>
                  <a:srgbClr val="0070C0"/>
                </a:solidFill>
                <a:latin typeface="Palatino Linotype"/>
              </a:rPr>
              <a:t>New features are more interesting than fixing fragility issues</a:t>
            </a:r>
            <a:endParaRPr lang="en-US" sz="2400">
              <a:solidFill>
                <a:srgbClr val="0070C0"/>
              </a:solidFill>
              <a:latin typeface="Palatino Linotype" panose="02040502050505030304" pitchFamily="18" charset="0"/>
              <a:ea typeface="+mn-lt"/>
              <a:cs typeface="+mn-lt"/>
            </a:endParaRPr>
          </a:p>
          <a:p>
            <a:pPr marL="342900" indent="-342900" defTabSz="609534">
              <a:buFont typeface="Arial,Sans-Serif"/>
              <a:buChar char="•"/>
              <a:defRPr sz="3400">
                <a:latin typeface="Arial"/>
                <a:ea typeface="Arial"/>
                <a:cs typeface="Arial"/>
                <a:sym typeface="Arial"/>
              </a:defRPr>
            </a:pPr>
            <a:r>
              <a:rPr lang="en-US" sz="2400" dirty="0">
                <a:solidFill>
                  <a:srgbClr val="0070C0"/>
                </a:solidFill>
                <a:latin typeface="Palatino Linotype"/>
                <a:sym typeface="Wingdings" panose="05000000000000000000" pitchFamily="2" charset="2"/>
              </a:rPr>
              <a:t>Hard to get non-coders to believe they can contribute equally – it is unfortunately in the name “code camp” … words matter  "Contributor camp"</a:t>
            </a:r>
            <a:endParaRPr lang="en-US" sz="2400" dirty="0">
              <a:solidFill>
                <a:srgbClr val="0070C0"/>
              </a:solidFill>
              <a:latin typeface="Palatino Linotype" panose="02040502050505030304" pitchFamily="18" charset="0"/>
              <a:cs typeface="Calibri" panose="020F0502020204030204"/>
            </a:endParaRPr>
          </a:p>
          <a:p>
            <a:pPr marL="342900" indent="-342900" defTabSz="609534">
              <a:buFont typeface="Arial,Sans-Serif"/>
              <a:buChar char="•"/>
              <a:defRPr sz="3400">
                <a:latin typeface="Arial"/>
                <a:ea typeface="Arial"/>
                <a:cs typeface="Arial"/>
                <a:sym typeface="Arial"/>
              </a:defRPr>
            </a:pPr>
            <a:r>
              <a:rPr lang="en-US" sz="2400" dirty="0">
                <a:latin typeface="Palatino Linotype" panose="02040502050505030304" pitchFamily="18" charset="0"/>
                <a:sym typeface="Wingdings" panose="05000000000000000000" pitchFamily="2" charset="2"/>
              </a:rPr>
              <a:t>Building community, especially during a pandemic is HARD WORK</a:t>
            </a:r>
            <a:endParaRPr lang="en-US" sz="2400" dirty="0">
              <a:latin typeface="Palatino Linotype" panose="02040502050505030304" pitchFamily="18" charset="0"/>
              <a:cs typeface="Calibri" panose="020F0502020204030204"/>
              <a:sym typeface="Wingdings" panose="05000000000000000000" pitchFamily="2" charset="2"/>
            </a:endParaRPr>
          </a:p>
          <a:p>
            <a:pPr marL="342900" indent="-342900" defTabSz="609534">
              <a:buFont typeface="Arial,Sans-Serif"/>
              <a:buChar char="•"/>
              <a:defRPr sz="3400">
                <a:latin typeface="Arial"/>
                <a:ea typeface="Arial"/>
                <a:cs typeface="Arial"/>
                <a:sym typeface="Arial"/>
              </a:defRPr>
            </a:pPr>
            <a:r>
              <a:rPr lang="en-US" sz="2400" dirty="0">
                <a:latin typeface="Palatino Linotype"/>
                <a:sym typeface="Wingdings" panose="05000000000000000000" pitchFamily="2" charset="2"/>
              </a:rPr>
              <a:t>Lack of funds for small things … but beware too much money?</a:t>
            </a:r>
            <a:endParaRPr lang="en-US" sz="2400" dirty="0">
              <a:latin typeface="Palatino Linotype"/>
            </a:endParaRPr>
          </a:p>
          <a:p>
            <a:pPr marL="342900" indent="-342900" defTabSz="609534">
              <a:buFont typeface="Arial,Sans-Serif"/>
              <a:buChar char="•"/>
              <a:defRPr sz="3400">
                <a:latin typeface="Arial"/>
                <a:ea typeface="Arial"/>
                <a:cs typeface="Arial"/>
                <a:sym typeface="Arial"/>
              </a:defRPr>
            </a:pPr>
            <a:r>
              <a:rPr lang="en-US" sz="2400" dirty="0">
                <a:solidFill>
                  <a:srgbClr val="000000"/>
                </a:solidFill>
                <a:latin typeface="Palatino Linotype"/>
              </a:rPr>
              <a:t>Cost of writing  sustainable/maintainable code is surprisingly high and can be a deterrent to new contributors</a:t>
            </a:r>
            <a:endParaRPr lang="en-US" sz="2400">
              <a:solidFill>
                <a:srgbClr val="000000"/>
              </a:solidFill>
              <a:latin typeface="Palatino Linotype"/>
            </a:endParaRPr>
          </a:p>
        </p:txBody>
      </p:sp>
      <p:sp>
        <p:nvSpPr>
          <p:cNvPr id="6" name="TextBox 5">
            <a:extLst>
              <a:ext uri="{FF2B5EF4-FFF2-40B4-BE49-F238E27FC236}">
                <a16:creationId xmlns:a16="http://schemas.microsoft.com/office/drawing/2014/main" id="{AAEADF02-D061-CCE5-A78C-1F1B2EF4F7F8}"/>
              </a:ext>
            </a:extLst>
          </p:cNvPr>
          <p:cNvSpPr txBox="1"/>
          <p:nvPr/>
        </p:nvSpPr>
        <p:spPr>
          <a:xfrm>
            <a:off x="6057899" y="2920252"/>
            <a:ext cx="60489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400">
                <a:solidFill>
                  <a:srgbClr val="FF0000"/>
                </a:solidFill>
                <a:latin typeface="Palatino Linotype"/>
                <a:cs typeface="Arial"/>
              </a:rPr>
              <a:t>Heavily geared towards colloid science​</a:t>
            </a:r>
          </a:p>
          <a:p>
            <a:pPr marL="800100" lvl="1" indent="-342900">
              <a:buFont typeface="Courier New"/>
              <a:buChar char="o"/>
            </a:pPr>
            <a:r>
              <a:rPr lang="en-US" sz="2400">
                <a:solidFill>
                  <a:srgbClr val="FF0000"/>
                </a:solidFill>
                <a:latin typeface="Palatino Linotype"/>
                <a:cs typeface="Arial"/>
              </a:rPr>
              <a:t>NEW: Magnetic SANS effort</a:t>
            </a:r>
          </a:p>
        </p:txBody>
      </p:sp>
      <p:sp>
        <p:nvSpPr>
          <p:cNvPr id="7" name="TextBox 6">
            <a:extLst>
              <a:ext uri="{FF2B5EF4-FFF2-40B4-BE49-F238E27FC236}">
                <a16:creationId xmlns:a16="http://schemas.microsoft.com/office/drawing/2014/main" id="{7CFFC5C4-4C2D-C65C-116A-F18BF30DE635}"/>
              </a:ext>
            </a:extLst>
          </p:cNvPr>
          <p:cNvSpPr txBox="1"/>
          <p:nvPr/>
        </p:nvSpPr>
        <p:spPr>
          <a:xfrm>
            <a:off x="6091518" y="1575547"/>
            <a:ext cx="5970495" cy="11926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rgbClr val="0070C0"/>
                </a:solidFill>
                <a:latin typeface="Palatino Linotype"/>
                <a:cs typeface="Arial"/>
              </a:rPr>
              <a:t>Hard to keep up with increasing security issues with the resources so far.</a:t>
            </a:r>
            <a:endParaRPr lang="en-US" sz="2350" dirty="0">
              <a:latin typeface="Arial"/>
              <a:cs typeface="Arial"/>
            </a:endParaRPr>
          </a:p>
        </p:txBody>
      </p:sp>
      <p:sp>
        <p:nvSpPr>
          <p:cNvPr id="9" name="Slide Number Placeholder 8">
            <a:extLst>
              <a:ext uri="{FF2B5EF4-FFF2-40B4-BE49-F238E27FC236}">
                <a16:creationId xmlns:a16="http://schemas.microsoft.com/office/drawing/2014/main" id="{9FCBC57F-45EB-5839-DAE7-6D87AC8BC9E0}"/>
              </a:ext>
            </a:extLst>
          </p:cNvPr>
          <p:cNvSpPr>
            <a:spLocks noGrp="1"/>
          </p:cNvSpPr>
          <p:nvPr>
            <p:ph type="sldNum" sz="quarter" idx="12"/>
          </p:nvPr>
        </p:nvSpPr>
        <p:spPr/>
        <p:txBody>
          <a:bodyPr/>
          <a:lstStyle/>
          <a:p>
            <a:fld id="{27352AE2-6499-47C6-B239-D02F9505CDF8}" type="slidenum">
              <a:rPr lang="en-US" smtClean="0"/>
              <a:t>32</a:t>
            </a:fld>
            <a:endParaRPr lang="en-US"/>
          </a:p>
        </p:txBody>
      </p:sp>
    </p:spTree>
    <p:extLst>
      <p:ext uri="{BB962C8B-B14F-4D97-AF65-F5344CB8AC3E}">
        <p14:creationId xmlns:p14="http://schemas.microsoft.com/office/powerpoint/2010/main" val="461992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8B12C6B2-A9DD-C3B8-0EE0-CD4C7FB44457}"/>
              </a:ext>
            </a:extLst>
          </p:cNvPr>
          <p:cNvSpPr txBox="1">
            <a:spLocks/>
          </p:cNvSpPr>
          <p:nvPr/>
        </p:nvSpPr>
        <p:spPr>
          <a:xfrm>
            <a:off x="1103709" y="931026"/>
            <a:ext cx="9360000" cy="507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i="1" dirty="0">
                <a:solidFill>
                  <a:srgbClr val="C00000"/>
                </a:solidFill>
                <a:latin typeface="Cambria"/>
                <a:ea typeface="Cambria"/>
              </a:rPr>
              <a:t>You don’t have to be coding ninja to help out!</a:t>
            </a:r>
          </a:p>
        </p:txBody>
      </p:sp>
      <p:sp>
        <p:nvSpPr>
          <p:cNvPr id="7" name="Content Placeholder 2">
            <a:extLst>
              <a:ext uri="{FF2B5EF4-FFF2-40B4-BE49-F238E27FC236}">
                <a16:creationId xmlns:a16="http://schemas.microsoft.com/office/drawing/2014/main" id="{91F186AB-59EF-83B1-D733-CDC2E163A070}"/>
              </a:ext>
            </a:extLst>
          </p:cNvPr>
          <p:cNvSpPr txBox="1">
            <a:spLocks/>
          </p:cNvSpPr>
          <p:nvPr/>
        </p:nvSpPr>
        <p:spPr>
          <a:xfrm>
            <a:off x="123359" y="1437709"/>
            <a:ext cx="7859595" cy="52945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Respond to queries posted to </a:t>
            </a:r>
            <a:r>
              <a:rPr lang="en-US" sz="2400" dirty="0">
                <a:hlinkClick r:id="rId2"/>
              </a:rPr>
              <a:t>help@sasview.org</a:t>
            </a:r>
            <a:r>
              <a:rPr lang="en-US" sz="2400" dirty="0"/>
              <a:t> or </a:t>
            </a:r>
            <a:r>
              <a:rPr lang="en-US" sz="2400" err="1"/>
              <a:t>github</a:t>
            </a:r>
            <a:endParaRPr lang="en-US" sz="2400"/>
          </a:p>
          <a:p>
            <a:r>
              <a:rPr lang="en-US" sz="2400" dirty="0"/>
              <a:t>Teach others how to get the best from </a:t>
            </a:r>
            <a:r>
              <a:rPr lang="en-US" sz="2400" dirty="0" err="1"/>
              <a:t>SasView</a:t>
            </a:r>
            <a:endParaRPr lang="en-US" sz="2400" dirty="0"/>
          </a:p>
          <a:p>
            <a:r>
              <a:rPr lang="en-US" sz="2400" dirty="0"/>
              <a:t>Write and improve documentation</a:t>
            </a:r>
          </a:p>
          <a:p>
            <a:r>
              <a:rPr lang="en-US" sz="2400" dirty="0"/>
              <a:t>Write and record tutorials</a:t>
            </a:r>
          </a:p>
          <a:p>
            <a:r>
              <a:rPr lang="en-US" sz="2400" dirty="0"/>
              <a:t>Test </a:t>
            </a:r>
            <a:r>
              <a:rPr lang="en-US" sz="2400" dirty="0" err="1"/>
              <a:t>SasView</a:t>
            </a:r>
            <a:r>
              <a:rPr lang="en-US" sz="2400" dirty="0"/>
              <a:t> (over and over!) and write bug reports</a:t>
            </a:r>
          </a:p>
          <a:p>
            <a:r>
              <a:rPr lang="en-US" sz="2400" dirty="0"/>
              <a:t>Provide new plugin models</a:t>
            </a:r>
          </a:p>
          <a:p>
            <a:r>
              <a:rPr lang="en-US" sz="2400" dirty="0"/>
              <a:t>Deploy and improve automated testing</a:t>
            </a:r>
          </a:p>
          <a:p>
            <a:r>
              <a:rPr lang="en-US" sz="2400" dirty="0"/>
              <a:t>Review the code contributions of others</a:t>
            </a:r>
          </a:p>
          <a:p>
            <a:r>
              <a:rPr lang="en-US" sz="2400" dirty="0"/>
              <a:t>Develop code in Python3/C and PySide2/Matplotlib</a:t>
            </a:r>
            <a:endParaRPr lang="en-US" sz="2400" dirty="0">
              <a:cs typeface="Calibri"/>
            </a:endParaRPr>
          </a:p>
          <a:p>
            <a:r>
              <a:rPr lang="en-US" sz="2400" dirty="0">
                <a:cs typeface="Calibri"/>
              </a:rPr>
              <a:t>Server and </a:t>
            </a:r>
            <a:r>
              <a:rPr lang="en-US" sz="2400" err="1">
                <a:cs typeface="Calibri" panose="020F0502020204030204"/>
              </a:rPr>
              <a:t>Github</a:t>
            </a:r>
            <a:r>
              <a:rPr lang="en-US" sz="2400" dirty="0">
                <a:cs typeface="Calibri" panose="020F0502020204030204"/>
              </a:rPr>
              <a:t> admin task</a:t>
            </a:r>
          </a:p>
          <a:p>
            <a:r>
              <a:rPr lang="en-US" sz="2400" dirty="0">
                <a:cs typeface="Calibri" panose="020F0502020204030204"/>
              </a:rPr>
              <a:t>Develop/improve databases (e.g. marketplace) etc.</a:t>
            </a:r>
          </a:p>
          <a:p>
            <a:endParaRPr lang="en-US" sz="2400" dirty="0">
              <a:cs typeface="Calibri" panose="020F0502020204030204"/>
            </a:endParaRPr>
          </a:p>
        </p:txBody>
      </p:sp>
      <p:pic>
        <p:nvPicPr>
          <p:cNvPr id="9" name="Picture 8" descr="A cartoon of a ninja&#10;&#10;Description automatically generated">
            <a:extLst>
              <a:ext uri="{FF2B5EF4-FFF2-40B4-BE49-F238E27FC236}">
                <a16:creationId xmlns:a16="http://schemas.microsoft.com/office/drawing/2014/main" id="{A0B02B74-416A-F3DB-9FAB-7A1EE7745FFF}"/>
              </a:ext>
            </a:extLst>
          </p:cNvPr>
          <p:cNvPicPr>
            <a:picLocks noChangeAspect="1"/>
          </p:cNvPicPr>
          <p:nvPr/>
        </p:nvPicPr>
        <p:blipFill>
          <a:blip r:embed="rId3"/>
          <a:stretch>
            <a:fillRect/>
          </a:stretch>
        </p:blipFill>
        <p:spPr>
          <a:xfrm>
            <a:off x="8306992" y="2363916"/>
            <a:ext cx="3618793" cy="2728570"/>
          </a:xfrm>
          <a:prstGeom prst="rect">
            <a:avLst/>
          </a:prstGeom>
        </p:spPr>
      </p:pic>
      <p:sp>
        <p:nvSpPr>
          <p:cNvPr id="11" name="TextBox 10">
            <a:extLst>
              <a:ext uri="{FF2B5EF4-FFF2-40B4-BE49-F238E27FC236}">
                <a16:creationId xmlns:a16="http://schemas.microsoft.com/office/drawing/2014/main" id="{6F0AD1A1-0B0B-A111-976D-D734CB2896A6}"/>
              </a:ext>
            </a:extLst>
          </p:cNvPr>
          <p:cNvSpPr txBox="1"/>
          <p:nvPr/>
        </p:nvSpPr>
        <p:spPr>
          <a:xfrm>
            <a:off x="8381119" y="6236476"/>
            <a:ext cx="2873415" cy="369332"/>
          </a:xfrm>
          <a:prstGeom prst="rect">
            <a:avLst/>
          </a:prstGeom>
          <a:noFill/>
        </p:spPr>
        <p:txBody>
          <a:bodyPr wrap="none" rtlCol="0">
            <a:spAutoFit/>
          </a:bodyPr>
          <a:lstStyle/>
          <a:p>
            <a:pPr algn="l"/>
            <a:r>
              <a:rPr lang="en-GB" dirty="0" err="1">
                <a:solidFill>
                  <a:srgbClr val="00B0F0"/>
                </a:solidFill>
              </a:rPr>
              <a:t>www.sasview.org</a:t>
            </a:r>
            <a:r>
              <a:rPr lang="en-GB" dirty="0">
                <a:solidFill>
                  <a:srgbClr val="00B0F0"/>
                </a:solidFill>
              </a:rPr>
              <a:t>/contribute</a:t>
            </a:r>
          </a:p>
        </p:txBody>
      </p:sp>
      <p:sp>
        <p:nvSpPr>
          <p:cNvPr id="14" name="TextBox 13">
            <a:extLst>
              <a:ext uri="{FF2B5EF4-FFF2-40B4-BE49-F238E27FC236}">
                <a16:creationId xmlns:a16="http://schemas.microsoft.com/office/drawing/2014/main" id="{2A18EE80-4353-6DE5-3B46-DB9CE9402B0E}"/>
              </a:ext>
            </a:extLst>
          </p:cNvPr>
          <p:cNvSpPr txBox="1"/>
          <p:nvPr/>
        </p:nvSpPr>
        <p:spPr>
          <a:xfrm>
            <a:off x="2442725" y="271911"/>
            <a:ext cx="5764720"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chemeClr val="accent1"/>
                </a:solidFill>
                <a:latin typeface="Verdana"/>
                <a:ea typeface="Verdana"/>
                <a:cs typeface="Times New Roman"/>
              </a:rPr>
              <a:t>Contributing to </a:t>
            </a:r>
            <a:r>
              <a:rPr lang="en-US" sz="3200" b="1" dirty="0" err="1">
                <a:solidFill>
                  <a:schemeClr val="accent1"/>
                </a:solidFill>
                <a:latin typeface="Verdana"/>
                <a:ea typeface="Verdana"/>
                <a:cs typeface="Times New Roman"/>
              </a:rPr>
              <a:t>SasView</a:t>
            </a:r>
          </a:p>
        </p:txBody>
      </p:sp>
      <p:sp>
        <p:nvSpPr>
          <p:cNvPr id="3" name="Slide Number Placeholder 2">
            <a:extLst>
              <a:ext uri="{FF2B5EF4-FFF2-40B4-BE49-F238E27FC236}">
                <a16:creationId xmlns:a16="http://schemas.microsoft.com/office/drawing/2014/main" id="{8D502593-6D40-851F-3A83-0607DE3D528A}"/>
              </a:ext>
            </a:extLst>
          </p:cNvPr>
          <p:cNvSpPr>
            <a:spLocks noGrp="1"/>
          </p:cNvSpPr>
          <p:nvPr>
            <p:ph type="sldNum" sz="quarter" idx="12"/>
          </p:nvPr>
        </p:nvSpPr>
        <p:spPr/>
        <p:txBody>
          <a:bodyPr/>
          <a:lstStyle/>
          <a:p>
            <a:fld id="{27352AE2-6499-47C6-B239-D02F9505CDF8}" type="slidenum">
              <a:rPr lang="en-US" smtClean="0"/>
              <a:t>33</a:t>
            </a:fld>
            <a:endParaRPr lang="en-US"/>
          </a:p>
        </p:txBody>
      </p:sp>
    </p:spTree>
    <p:extLst>
      <p:ext uri="{BB962C8B-B14F-4D97-AF65-F5344CB8AC3E}">
        <p14:creationId xmlns:p14="http://schemas.microsoft.com/office/powerpoint/2010/main" val="1608967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D2895DED-81D2-53BB-D0E1-67D8D7F6FB5B}"/>
              </a:ext>
            </a:extLst>
          </p:cNvPr>
          <p:cNvSpPr txBox="1">
            <a:spLocks/>
          </p:cNvSpPr>
          <p:nvPr/>
        </p:nvSpPr>
        <p:spPr>
          <a:xfrm>
            <a:off x="186723" y="1562400"/>
            <a:ext cx="11952245" cy="47680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E" sz="2400" dirty="0"/>
              <a:t>Simultaneous SAXS and SANS fitting- </a:t>
            </a:r>
            <a:r>
              <a:rPr lang="en-SE" sz="2400" b="1" dirty="0"/>
              <a:t>Iestyn </a:t>
            </a:r>
            <a:r>
              <a:rPr lang="en-GB" sz="2400" b="1" dirty="0"/>
              <a:t>Cadwallader-Jones</a:t>
            </a:r>
            <a:r>
              <a:rPr lang="en-GB" sz="2400" dirty="0"/>
              <a:t>,</a:t>
            </a:r>
            <a:r>
              <a:rPr lang="en-SE" sz="2400" dirty="0"/>
              <a:t> supervisor: Miguel Gonzales (ILL)</a:t>
            </a:r>
          </a:p>
          <a:p>
            <a:r>
              <a:rPr lang="en-SE" sz="2400" dirty="0"/>
              <a:t>Plotting improvements, </a:t>
            </a:r>
            <a:r>
              <a:rPr lang="en-GB" sz="2400" dirty="0"/>
              <a:t>benchmarking for hypergeometric functions</a:t>
            </a:r>
            <a:r>
              <a:rPr lang="en-SE" sz="2400" b="1" dirty="0"/>
              <a:t>- Nouhalia Agouzal </a:t>
            </a:r>
            <a:r>
              <a:rPr lang="en-SE" sz="2400" dirty="0"/>
              <a:t>and</a:t>
            </a:r>
            <a:r>
              <a:rPr lang="en-SE" sz="2400" b="1" dirty="0"/>
              <a:t> Dorian Lozano</a:t>
            </a:r>
            <a:r>
              <a:rPr lang="en-SE" sz="2400" dirty="0"/>
              <a:t>, supervisor: Miguel Gonzales (ILL)</a:t>
            </a:r>
          </a:p>
          <a:p>
            <a:r>
              <a:rPr lang="en-SE" sz="2400" dirty="0"/>
              <a:t>Wedge slicer and improving slicer code - </a:t>
            </a:r>
            <a:r>
              <a:rPr lang="en-SE" sz="2400" b="1" dirty="0"/>
              <a:t>Ellis Hewis</a:t>
            </a:r>
            <a:r>
              <a:rPr lang="en-SE" sz="2400" dirty="0"/>
              <a:t>, supervisor Dirk Honecker (ISIS)</a:t>
            </a:r>
          </a:p>
          <a:p>
            <a:r>
              <a:rPr lang="en-SE" sz="2400" dirty="0"/>
              <a:t>Extending scattering calculator for magnetic systems – </a:t>
            </a:r>
            <a:r>
              <a:rPr lang="en-SE" sz="2400" b="1" dirty="0"/>
              <a:t>Ruben Lopes</a:t>
            </a:r>
            <a:r>
              <a:rPr lang="en-SE" sz="2400" dirty="0"/>
              <a:t>, supervisor Dirk Honecker (ISIS) </a:t>
            </a:r>
          </a:p>
          <a:p>
            <a:r>
              <a:rPr lang="en-SE" sz="2400" dirty="0"/>
              <a:t>Extending scattering calculator for Interacting bio-molecules – </a:t>
            </a:r>
            <a:r>
              <a:rPr lang="en-SE" sz="2400" b="1" dirty="0"/>
              <a:t>Alex Zheng</a:t>
            </a:r>
            <a:r>
              <a:rPr lang="en-SE" sz="2400" dirty="0"/>
              <a:t>, supervisor Yun Liu (NIST)</a:t>
            </a:r>
          </a:p>
          <a:p>
            <a:r>
              <a:rPr lang="en-SE" sz="2400" dirty="0"/>
              <a:t>Local documentation generator and editor (plugin models) – </a:t>
            </a:r>
            <a:r>
              <a:rPr lang="en-SE" sz="2400" b="1" dirty="0"/>
              <a:t>Brayden Miller</a:t>
            </a:r>
            <a:r>
              <a:rPr lang="en-SE" sz="2400" dirty="0"/>
              <a:t>, supervisor Paul Butler (NIST)</a:t>
            </a:r>
          </a:p>
          <a:p>
            <a:r>
              <a:rPr lang="en-SE" sz="2400" dirty="0"/>
              <a:t>Web-based API, </a:t>
            </a:r>
            <a:r>
              <a:rPr lang="en-SE" sz="2400" b="1" dirty="0"/>
              <a:t>Xael Shan</a:t>
            </a:r>
            <a:r>
              <a:rPr lang="en-SE" sz="2400" dirty="0"/>
              <a:t>,  supervisor Jeff Kryzwon (NIST)</a:t>
            </a:r>
          </a:p>
          <a:p>
            <a:endParaRPr lang="en-SE" sz="2400" dirty="0"/>
          </a:p>
        </p:txBody>
      </p:sp>
      <p:sp>
        <p:nvSpPr>
          <p:cNvPr id="12" name="TextBox 11">
            <a:extLst>
              <a:ext uri="{FF2B5EF4-FFF2-40B4-BE49-F238E27FC236}">
                <a16:creationId xmlns:a16="http://schemas.microsoft.com/office/drawing/2014/main" id="{756E972D-85BA-AB7C-43A3-BF985073678E}"/>
              </a:ext>
            </a:extLst>
          </p:cNvPr>
          <p:cNvSpPr txBox="1"/>
          <p:nvPr/>
        </p:nvSpPr>
        <p:spPr>
          <a:xfrm>
            <a:off x="2062106" y="178473"/>
            <a:ext cx="7598106" cy="1077218"/>
          </a:xfrm>
          <a:prstGeom prst="rect">
            <a:avLst/>
          </a:prstGeom>
          <a:noFill/>
        </p:spPr>
        <p:txBody>
          <a:bodyPr wrap="none" lIns="91440" tIns="45720" rIns="91440" bIns="45720" rtlCol="0" anchor="t">
            <a:spAutoFit/>
          </a:bodyPr>
          <a:lstStyle/>
          <a:p>
            <a:pPr algn="ctr"/>
            <a:r>
              <a:rPr lang="en-US" sz="3200" b="1" dirty="0">
                <a:solidFill>
                  <a:schemeClr val="accent1"/>
                </a:solidFill>
                <a:latin typeface="Times New Roman"/>
                <a:cs typeface="Times New Roman"/>
              </a:rPr>
              <a:t>Contributing</a:t>
            </a:r>
            <a:br>
              <a:rPr lang="en-US" sz="3200" b="1" dirty="0">
                <a:solidFill>
                  <a:schemeClr val="accent1"/>
                </a:solidFill>
                <a:latin typeface="Times New Roman"/>
                <a:cs typeface="Times New Roman"/>
              </a:rPr>
            </a:br>
            <a:r>
              <a:rPr lang="en-US" sz="3200" b="1" dirty="0">
                <a:solidFill>
                  <a:schemeClr val="accent1"/>
                </a:solidFill>
                <a:latin typeface="Times New Roman"/>
                <a:cs typeface="Times New Roman"/>
              </a:rPr>
              <a:t>Student Projects – Summer 2022 and 2023</a:t>
            </a:r>
            <a:endParaRPr lang="en-US" dirty="0">
              <a:solidFill>
                <a:schemeClr val="accent1"/>
              </a:solidFill>
              <a:cs typeface="Calibri"/>
            </a:endParaRPr>
          </a:p>
        </p:txBody>
      </p:sp>
      <p:sp>
        <p:nvSpPr>
          <p:cNvPr id="3" name="Slide Number Placeholder 2">
            <a:extLst>
              <a:ext uri="{FF2B5EF4-FFF2-40B4-BE49-F238E27FC236}">
                <a16:creationId xmlns:a16="http://schemas.microsoft.com/office/drawing/2014/main" id="{2125CF0E-B835-E693-25C6-5E72402FCCFF}"/>
              </a:ext>
            </a:extLst>
          </p:cNvPr>
          <p:cNvSpPr>
            <a:spLocks noGrp="1"/>
          </p:cNvSpPr>
          <p:nvPr>
            <p:ph type="sldNum" sz="quarter" idx="12"/>
          </p:nvPr>
        </p:nvSpPr>
        <p:spPr/>
        <p:txBody>
          <a:bodyPr/>
          <a:lstStyle/>
          <a:p>
            <a:fld id="{27352AE2-6499-47C6-B239-D02F9505CDF8}" type="slidenum">
              <a:rPr lang="en-US" smtClean="0"/>
              <a:t>34</a:t>
            </a:fld>
            <a:endParaRPr lang="en-US"/>
          </a:p>
        </p:txBody>
      </p:sp>
    </p:spTree>
    <p:extLst>
      <p:ext uri="{BB962C8B-B14F-4D97-AF65-F5344CB8AC3E}">
        <p14:creationId xmlns:p14="http://schemas.microsoft.com/office/powerpoint/2010/main" val="3165289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C0C2BA7-BD78-3754-5BD0-61EC23373F1F}"/>
              </a:ext>
            </a:extLst>
          </p:cNvPr>
          <p:cNvSpPr/>
          <p:nvPr/>
        </p:nvSpPr>
        <p:spPr>
          <a:xfrm>
            <a:off x="6370320" y="5537200"/>
            <a:ext cx="3108960" cy="112776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929A7602-C716-A6F0-1B32-3BEBC7A43D08}"/>
              </a:ext>
            </a:extLst>
          </p:cNvPr>
          <p:cNvPicPr>
            <a:picLocks noGrp="1" noChangeAspect="1"/>
          </p:cNvPicPr>
          <p:nvPr>
            <p:ph idx="4294967295"/>
          </p:nvPr>
        </p:nvPicPr>
        <p:blipFill>
          <a:blip r:embed="rId2"/>
          <a:stretch>
            <a:fillRect/>
          </a:stretch>
        </p:blipFill>
        <p:spPr>
          <a:xfrm>
            <a:off x="0" y="2422525"/>
            <a:ext cx="4337050" cy="3700463"/>
          </a:xfrm>
        </p:spPr>
      </p:pic>
      <p:pic>
        <p:nvPicPr>
          <p:cNvPr id="14" name="Content Placeholder 13">
            <a:extLst>
              <a:ext uri="{FF2B5EF4-FFF2-40B4-BE49-F238E27FC236}">
                <a16:creationId xmlns:a16="http://schemas.microsoft.com/office/drawing/2014/main" id="{759DD596-FB5A-5419-5AF2-FB2224F76A2D}"/>
              </a:ext>
            </a:extLst>
          </p:cNvPr>
          <p:cNvPicPr>
            <a:picLocks noGrp="1" noChangeAspect="1"/>
          </p:cNvPicPr>
          <p:nvPr>
            <p:ph idx="4294967295"/>
          </p:nvPr>
        </p:nvPicPr>
        <p:blipFill>
          <a:blip r:embed="rId3"/>
          <a:stretch>
            <a:fillRect/>
          </a:stretch>
        </p:blipFill>
        <p:spPr>
          <a:xfrm>
            <a:off x="7197725" y="2397125"/>
            <a:ext cx="4994275" cy="3098800"/>
          </a:xfrm>
        </p:spPr>
      </p:pic>
      <p:sp>
        <p:nvSpPr>
          <p:cNvPr id="8" name="Text Placeholder 7">
            <a:extLst>
              <a:ext uri="{FF2B5EF4-FFF2-40B4-BE49-F238E27FC236}">
                <a16:creationId xmlns:a16="http://schemas.microsoft.com/office/drawing/2014/main" id="{861BC8BE-D121-5550-842E-C31331982051}"/>
              </a:ext>
            </a:extLst>
          </p:cNvPr>
          <p:cNvSpPr>
            <a:spLocks noGrp="1"/>
          </p:cNvSpPr>
          <p:nvPr>
            <p:ph type="body" sz="quarter" idx="4294967295"/>
          </p:nvPr>
        </p:nvSpPr>
        <p:spPr>
          <a:xfrm>
            <a:off x="0" y="930275"/>
            <a:ext cx="9359900" cy="508000"/>
          </a:xfrm>
        </p:spPr>
        <p:txBody>
          <a:bodyPr/>
          <a:lstStyle/>
          <a:p>
            <a:r>
              <a:rPr lang="en-SE" dirty="0"/>
              <a:t>Reducing entry barier and improving release cycles frequency</a:t>
            </a:r>
          </a:p>
        </p:txBody>
      </p:sp>
      <p:sp>
        <p:nvSpPr>
          <p:cNvPr id="12" name="TextBox 11">
            <a:extLst>
              <a:ext uri="{FF2B5EF4-FFF2-40B4-BE49-F238E27FC236}">
                <a16:creationId xmlns:a16="http://schemas.microsoft.com/office/drawing/2014/main" id="{3628F91A-472C-F858-99F7-E3F446AF52F3}"/>
              </a:ext>
            </a:extLst>
          </p:cNvPr>
          <p:cNvSpPr txBox="1"/>
          <p:nvPr/>
        </p:nvSpPr>
        <p:spPr>
          <a:xfrm>
            <a:off x="713508" y="6123708"/>
            <a:ext cx="6100354" cy="338554"/>
          </a:xfrm>
          <a:prstGeom prst="rect">
            <a:avLst/>
          </a:prstGeom>
          <a:noFill/>
        </p:spPr>
        <p:txBody>
          <a:bodyPr wrap="square">
            <a:spAutoFit/>
          </a:bodyPr>
          <a:lstStyle/>
          <a:p>
            <a:r>
              <a:rPr lang="en-SE" sz="1600" dirty="0">
                <a:solidFill>
                  <a:srgbClr val="666666"/>
                </a:solidFill>
                <a:hlinkClick r:id="rId4"/>
              </a:rPr>
              <a:t>https://e-learning.pan-training.eu/course/view.php?id=52</a:t>
            </a:r>
            <a:endParaRPr lang="en-SE" sz="1600" dirty="0">
              <a:solidFill>
                <a:srgbClr val="666666"/>
              </a:solidFill>
            </a:endParaRPr>
          </a:p>
        </p:txBody>
      </p:sp>
      <p:sp>
        <p:nvSpPr>
          <p:cNvPr id="15" name="TextBox 14">
            <a:extLst>
              <a:ext uri="{FF2B5EF4-FFF2-40B4-BE49-F238E27FC236}">
                <a16:creationId xmlns:a16="http://schemas.microsoft.com/office/drawing/2014/main" id="{5436B02B-8E80-F95E-CA32-7F8B46F7F92A}"/>
              </a:ext>
            </a:extLst>
          </p:cNvPr>
          <p:cNvSpPr txBox="1"/>
          <p:nvPr/>
        </p:nvSpPr>
        <p:spPr>
          <a:xfrm>
            <a:off x="6505303" y="5555136"/>
            <a:ext cx="2893228" cy="923330"/>
          </a:xfrm>
          <a:prstGeom prst="rect">
            <a:avLst/>
          </a:prstGeom>
          <a:noFill/>
        </p:spPr>
        <p:txBody>
          <a:bodyPr wrap="none" rtlCol="0">
            <a:spAutoFit/>
          </a:bodyPr>
          <a:lstStyle/>
          <a:p>
            <a:pPr algn="l"/>
            <a:r>
              <a:rPr lang="en-SE" dirty="0">
                <a:solidFill>
                  <a:srgbClr val="666666"/>
                </a:solidFill>
              </a:rPr>
              <a:t>Save the date! </a:t>
            </a:r>
          </a:p>
          <a:p>
            <a:pPr algn="l"/>
            <a:r>
              <a:rPr lang="en-SE" dirty="0">
                <a:solidFill>
                  <a:srgbClr val="666666"/>
                </a:solidFill>
              </a:rPr>
              <a:t>Jan 16th – 22nd 2024</a:t>
            </a:r>
          </a:p>
          <a:p>
            <a:r>
              <a:rPr lang="en-GB" dirty="0">
                <a:solidFill>
                  <a:srgbClr val="666666"/>
                </a:solidFill>
              </a:rPr>
              <a:t>University of Delaware, US</a:t>
            </a:r>
            <a:endParaRPr lang="en-SE" dirty="0">
              <a:solidFill>
                <a:srgbClr val="666666"/>
              </a:solidFill>
            </a:endParaRPr>
          </a:p>
        </p:txBody>
      </p:sp>
      <p:pic>
        <p:nvPicPr>
          <p:cNvPr id="17" name="Picture 16">
            <a:extLst>
              <a:ext uri="{FF2B5EF4-FFF2-40B4-BE49-F238E27FC236}">
                <a16:creationId xmlns:a16="http://schemas.microsoft.com/office/drawing/2014/main" id="{835FF137-129A-2A01-DF5C-0C52229C328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05302" y="1319884"/>
            <a:ext cx="3278777" cy="1060056"/>
          </a:xfrm>
          <a:prstGeom prst="rect">
            <a:avLst/>
          </a:prstGeom>
        </p:spPr>
      </p:pic>
      <p:sp>
        <p:nvSpPr>
          <p:cNvPr id="18" name="TextBox 17">
            <a:extLst>
              <a:ext uri="{FF2B5EF4-FFF2-40B4-BE49-F238E27FC236}">
                <a16:creationId xmlns:a16="http://schemas.microsoft.com/office/drawing/2014/main" id="{11A9FBA9-D4DE-59FD-E5C4-F1DD0CF97237}"/>
              </a:ext>
            </a:extLst>
          </p:cNvPr>
          <p:cNvSpPr txBox="1"/>
          <p:nvPr/>
        </p:nvSpPr>
        <p:spPr>
          <a:xfrm>
            <a:off x="1349058" y="1361761"/>
            <a:ext cx="2564998" cy="923330"/>
          </a:xfrm>
          <a:prstGeom prst="rect">
            <a:avLst/>
          </a:prstGeom>
          <a:noFill/>
        </p:spPr>
        <p:txBody>
          <a:bodyPr wrap="none" rtlCol="0">
            <a:spAutoFit/>
          </a:bodyPr>
          <a:lstStyle/>
          <a:p>
            <a:pPr marL="285750" indent="-285750" algn="l">
              <a:buFont typeface="Arial" panose="020B0604020202020204" pitchFamily="34" charset="0"/>
              <a:buChar char="•"/>
            </a:pPr>
            <a:r>
              <a:rPr lang="en-SE" dirty="0">
                <a:solidFill>
                  <a:srgbClr val="666666"/>
                </a:solidFill>
              </a:rPr>
              <a:t>Faster release cycles </a:t>
            </a:r>
          </a:p>
          <a:p>
            <a:pPr marL="285750" indent="-285750" algn="l">
              <a:buFont typeface="Arial" panose="020B0604020202020204" pitchFamily="34" charset="0"/>
              <a:buChar char="•"/>
            </a:pPr>
            <a:r>
              <a:rPr lang="en-SE" dirty="0">
                <a:solidFill>
                  <a:srgbClr val="666666"/>
                </a:solidFill>
              </a:rPr>
              <a:t>E-learning course</a:t>
            </a:r>
          </a:p>
          <a:p>
            <a:pPr marL="285750" indent="-285750" algn="l">
              <a:buFont typeface="Arial" panose="020B0604020202020204" pitchFamily="34" charset="0"/>
              <a:buChar char="•"/>
            </a:pPr>
            <a:r>
              <a:rPr lang="en-SE" dirty="0">
                <a:solidFill>
                  <a:srgbClr val="666666"/>
                </a:solidFill>
              </a:rPr>
              <a:t>Contributor Camp</a:t>
            </a:r>
          </a:p>
        </p:txBody>
      </p:sp>
      <p:sp>
        <p:nvSpPr>
          <p:cNvPr id="4" name="TextBox 3">
            <a:extLst>
              <a:ext uri="{FF2B5EF4-FFF2-40B4-BE49-F238E27FC236}">
                <a16:creationId xmlns:a16="http://schemas.microsoft.com/office/drawing/2014/main" id="{515FF9D5-8D06-662F-AED7-A307AB35D5FB}"/>
              </a:ext>
            </a:extLst>
          </p:cNvPr>
          <p:cNvSpPr txBox="1"/>
          <p:nvPr/>
        </p:nvSpPr>
        <p:spPr>
          <a:xfrm>
            <a:off x="2902782" y="230347"/>
            <a:ext cx="6396303"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3200" b="1" dirty="0">
                <a:solidFill>
                  <a:schemeClr val="accent1"/>
                </a:solidFill>
                <a:latin typeface="Verdana"/>
                <a:ea typeface="Verdana"/>
                <a:cs typeface="Times New Roman"/>
              </a:rPr>
              <a:t>Resources for Contributors</a:t>
            </a:r>
          </a:p>
        </p:txBody>
      </p:sp>
      <p:sp>
        <p:nvSpPr>
          <p:cNvPr id="3" name="Slide Number Placeholder 2">
            <a:extLst>
              <a:ext uri="{FF2B5EF4-FFF2-40B4-BE49-F238E27FC236}">
                <a16:creationId xmlns:a16="http://schemas.microsoft.com/office/drawing/2014/main" id="{6D00F2F2-734C-F528-6ECE-99027FE9B220}"/>
              </a:ext>
            </a:extLst>
          </p:cNvPr>
          <p:cNvSpPr>
            <a:spLocks noGrp="1"/>
          </p:cNvSpPr>
          <p:nvPr>
            <p:ph type="sldNum" sz="quarter" idx="12"/>
          </p:nvPr>
        </p:nvSpPr>
        <p:spPr/>
        <p:txBody>
          <a:bodyPr/>
          <a:lstStyle/>
          <a:p>
            <a:fld id="{27352AE2-6499-47C6-B239-D02F9505CDF8}" type="slidenum">
              <a:rPr lang="en-US" smtClean="0"/>
              <a:t>35</a:t>
            </a:fld>
            <a:endParaRPr lang="en-US"/>
          </a:p>
        </p:txBody>
      </p:sp>
    </p:spTree>
    <p:extLst>
      <p:ext uri="{BB962C8B-B14F-4D97-AF65-F5344CB8AC3E}">
        <p14:creationId xmlns:p14="http://schemas.microsoft.com/office/powerpoint/2010/main" val="2847379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5FF9D5-8D06-662F-AED7-A307AB35D5FB}"/>
              </a:ext>
            </a:extLst>
          </p:cNvPr>
          <p:cNvSpPr txBox="1"/>
          <p:nvPr/>
        </p:nvSpPr>
        <p:spPr>
          <a:xfrm>
            <a:off x="1357717" y="313474"/>
            <a:ext cx="8440132" cy="584775"/>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3200" b="1" dirty="0">
                <a:solidFill>
                  <a:schemeClr val="accent1"/>
                </a:solidFill>
                <a:latin typeface="Verdana"/>
                <a:ea typeface="Verdana"/>
                <a:cs typeface="Times New Roman"/>
              </a:rPr>
              <a:t>What will </a:t>
            </a:r>
            <a:r>
              <a:rPr lang="en-US" sz="3200" b="1" dirty="0" err="1">
                <a:solidFill>
                  <a:schemeClr val="accent1"/>
                </a:solidFill>
                <a:latin typeface="Verdana"/>
                <a:ea typeface="Verdana"/>
                <a:cs typeface="Times New Roman"/>
              </a:rPr>
              <a:t>SasView</a:t>
            </a:r>
            <a:r>
              <a:rPr lang="en-US" sz="3200" b="1" dirty="0">
                <a:solidFill>
                  <a:schemeClr val="accent1"/>
                </a:solidFill>
                <a:latin typeface="Verdana"/>
                <a:ea typeface="Verdana"/>
                <a:cs typeface="Times New Roman"/>
              </a:rPr>
              <a:t> do in the future?</a:t>
            </a:r>
            <a:endParaRPr lang="en-US" dirty="0"/>
          </a:p>
        </p:txBody>
      </p:sp>
      <p:pic>
        <p:nvPicPr>
          <p:cNvPr id="3" name="Picture 2" descr="A person wearing a top hat pointing at the camera&#10;&#10;Description automatically generated">
            <a:extLst>
              <a:ext uri="{FF2B5EF4-FFF2-40B4-BE49-F238E27FC236}">
                <a16:creationId xmlns:a16="http://schemas.microsoft.com/office/drawing/2014/main" id="{940A3076-9FA0-C026-7512-638F8AF3C6CD}"/>
              </a:ext>
            </a:extLst>
          </p:cNvPr>
          <p:cNvPicPr>
            <a:picLocks noChangeAspect="1"/>
          </p:cNvPicPr>
          <p:nvPr/>
        </p:nvPicPr>
        <p:blipFill>
          <a:blip r:embed="rId2"/>
          <a:stretch>
            <a:fillRect/>
          </a:stretch>
        </p:blipFill>
        <p:spPr>
          <a:xfrm>
            <a:off x="1544705" y="1385455"/>
            <a:ext cx="3810154" cy="5084618"/>
          </a:xfrm>
          <a:prstGeom prst="rect">
            <a:avLst/>
          </a:prstGeom>
        </p:spPr>
      </p:pic>
      <p:sp>
        <p:nvSpPr>
          <p:cNvPr id="6" name="TextBox 5">
            <a:extLst>
              <a:ext uri="{FF2B5EF4-FFF2-40B4-BE49-F238E27FC236}">
                <a16:creationId xmlns:a16="http://schemas.microsoft.com/office/drawing/2014/main" id="{5EEDD1D8-CA6B-3BF8-6274-18CE815052D9}"/>
              </a:ext>
            </a:extLst>
          </p:cNvPr>
          <p:cNvSpPr txBox="1"/>
          <p:nvPr/>
        </p:nvSpPr>
        <p:spPr>
          <a:xfrm>
            <a:off x="6456217" y="3144982"/>
            <a:ext cx="40593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mbria"/>
                <a:ea typeface="Cambria"/>
                <a:cs typeface="Calibri"/>
              </a:rPr>
              <a:t>Whatever the community contributes.</a:t>
            </a:r>
            <a:endParaRPr lang="en-US" sz="2800" dirty="0">
              <a:latin typeface="Cambria"/>
              <a:ea typeface="Cambria"/>
            </a:endParaRPr>
          </a:p>
        </p:txBody>
      </p:sp>
      <p:sp>
        <p:nvSpPr>
          <p:cNvPr id="5" name="Slide Number Placeholder 4">
            <a:extLst>
              <a:ext uri="{FF2B5EF4-FFF2-40B4-BE49-F238E27FC236}">
                <a16:creationId xmlns:a16="http://schemas.microsoft.com/office/drawing/2014/main" id="{0F073B22-97E6-F4CC-2EA0-04F9D9DC6EE5}"/>
              </a:ext>
            </a:extLst>
          </p:cNvPr>
          <p:cNvSpPr>
            <a:spLocks noGrp="1"/>
          </p:cNvSpPr>
          <p:nvPr>
            <p:ph type="sldNum" sz="quarter" idx="12"/>
          </p:nvPr>
        </p:nvSpPr>
        <p:spPr/>
        <p:txBody>
          <a:bodyPr/>
          <a:lstStyle/>
          <a:p>
            <a:fld id="{27352AE2-6499-47C6-B239-D02F9505CDF8}" type="slidenum">
              <a:rPr lang="en-US" smtClean="0"/>
              <a:t>36</a:t>
            </a:fld>
            <a:endParaRPr lang="en-US"/>
          </a:p>
        </p:txBody>
      </p:sp>
    </p:spTree>
    <p:extLst>
      <p:ext uri="{BB962C8B-B14F-4D97-AF65-F5344CB8AC3E}">
        <p14:creationId xmlns:p14="http://schemas.microsoft.com/office/powerpoint/2010/main" val="366361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58">
            <a:extLst>
              <a:ext uri="{FF2B5EF4-FFF2-40B4-BE49-F238E27FC236}">
                <a16:creationId xmlns:a16="http://schemas.microsoft.com/office/drawing/2014/main" id="{47937073-A00B-BFF3-FF89-A8B28E0B441E}"/>
              </a:ext>
            </a:extLst>
          </p:cNvPr>
          <p:cNvSpPr/>
          <p:nvPr/>
        </p:nvSpPr>
        <p:spPr>
          <a:xfrm>
            <a:off x="402422" y="2355710"/>
            <a:ext cx="11664049" cy="4401203"/>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wrap="square" lIns="45719" tIns="45719" rIns="45719" bIns="45719"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defTabSz="609534">
              <a:buFont typeface="Arial" panose="020B0604020202020204" pitchFamily="34" charset="0"/>
              <a:buChar char="•"/>
              <a:defRPr sz="3400">
                <a:latin typeface="Arial"/>
                <a:ea typeface="Arial"/>
                <a:cs typeface="Arial"/>
                <a:sym typeface="Arial"/>
              </a:defRPr>
            </a:pPr>
            <a:r>
              <a:rPr lang="en-US" sz="2800" b="1" u="sng" dirty="0">
                <a:latin typeface="Palatino Linotype" panose="02040502050505030304" pitchFamily="18" charset="0"/>
              </a:rPr>
              <a:t>Facilities</a:t>
            </a:r>
            <a:r>
              <a:rPr lang="en-US" sz="2800" dirty="0">
                <a:latin typeface="Palatino Linotype" panose="02040502050505030304" pitchFamily="18" charset="0"/>
              </a:rPr>
              <a:t> provide foundational support through participation of data and instrument scientists</a:t>
            </a:r>
          </a:p>
          <a:p>
            <a:pPr marL="342900" indent="-342900" defTabSz="609534">
              <a:buFont typeface="Arial" panose="020B0604020202020204" pitchFamily="34" charset="0"/>
              <a:buChar char="•"/>
              <a:defRPr sz="3400">
                <a:latin typeface="Arial"/>
                <a:ea typeface="Arial"/>
                <a:cs typeface="Arial"/>
                <a:sym typeface="Arial"/>
              </a:defRPr>
            </a:pPr>
            <a:r>
              <a:rPr lang="en-US" sz="2800" b="1" u="sng" dirty="0">
                <a:latin typeface="Palatino Linotype" panose="02040502050505030304" pitchFamily="18" charset="0"/>
              </a:rPr>
              <a:t>Grants and other projects </a:t>
            </a:r>
            <a:r>
              <a:rPr lang="en-US" sz="2800" dirty="0">
                <a:latin typeface="Palatino Linotype" panose="02040502050505030304" pitchFamily="18" charset="0"/>
              </a:rPr>
              <a:t>provide “bold new functionality”</a:t>
            </a:r>
          </a:p>
          <a:p>
            <a:pPr marL="342900" indent="-342900" defTabSz="609534">
              <a:buFont typeface="Arial" panose="020B0604020202020204" pitchFamily="34" charset="0"/>
              <a:buChar char="•"/>
              <a:defRPr sz="3400">
                <a:latin typeface="Arial"/>
                <a:ea typeface="Arial"/>
                <a:cs typeface="Arial"/>
                <a:sym typeface="Arial"/>
              </a:defRPr>
            </a:pPr>
            <a:r>
              <a:rPr lang="en-US" sz="2800" b="1" u="sng" dirty="0">
                <a:latin typeface="Palatino Linotype" panose="02040502050505030304" pitchFamily="18" charset="0"/>
              </a:rPr>
              <a:t>Community</a:t>
            </a:r>
            <a:r>
              <a:rPr lang="en-US" sz="2800" dirty="0">
                <a:latin typeface="Palatino Linotype" panose="02040502050505030304" pitchFamily="18" charset="0"/>
              </a:rPr>
              <a:t>, writ large, helps provide support and functionality </a:t>
            </a:r>
          </a:p>
          <a:p>
            <a:pPr marL="342900" indent="-342900" defTabSz="609534">
              <a:buFont typeface="Arial" panose="020B0604020202020204" pitchFamily="34" charset="0"/>
              <a:buChar char="•"/>
              <a:defRPr sz="3400">
                <a:latin typeface="Arial"/>
                <a:ea typeface="Arial"/>
                <a:cs typeface="Arial"/>
                <a:sym typeface="Arial"/>
              </a:defRPr>
            </a:pPr>
            <a:r>
              <a:rPr lang="en-US" sz="2800" dirty="0">
                <a:latin typeface="Palatino Linotype" panose="02040502050505030304" pitchFamily="18" charset="0"/>
              </a:rPr>
              <a:t>New ideas tested and developed as before by individuals or larger groups</a:t>
            </a:r>
            <a:r>
              <a:rPr lang="en-US" sz="2800" dirty="0">
                <a:latin typeface="Palatino Linotype" panose="02040502050505030304" pitchFamily="18" charset="0"/>
                <a:ea typeface="+mn-lt"/>
                <a:cs typeface="Arial"/>
              </a:rPr>
              <a:t> </a:t>
            </a:r>
            <a:r>
              <a:rPr lang="en-US" sz="2800" dirty="0">
                <a:latin typeface="Palatino Linotype" panose="02040502050505030304" pitchFamily="18" charset="0"/>
                <a:ea typeface="+mn-lt"/>
                <a:cs typeface="+mn-lt"/>
              </a:rPr>
              <a:t>(the community)</a:t>
            </a:r>
          </a:p>
          <a:p>
            <a:pPr marL="342900" indent="-342900" defTabSz="609534">
              <a:buFont typeface="Arial" panose="020B0604020202020204" pitchFamily="34" charset="0"/>
              <a:buChar char="•"/>
              <a:defRPr sz="3400">
                <a:latin typeface="Arial"/>
                <a:ea typeface="Arial"/>
                <a:cs typeface="Arial"/>
                <a:sym typeface="Arial"/>
              </a:defRPr>
            </a:pPr>
            <a:r>
              <a:rPr lang="en-US" sz="2800" dirty="0">
                <a:latin typeface="Palatino Linotype" panose="02040502050505030304" pitchFamily="18" charset="0"/>
              </a:rPr>
              <a:t>Once validated and deemed ready for the larger community these groups provide resources (their labor) to integrate while active developer community helps with training on where things go and on parts of interest to them (collaborative)</a:t>
            </a:r>
          </a:p>
        </p:txBody>
      </p:sp>
      <p:sp>
        <p:nvSpPr>
          <p:cNvPr id="3" name="Shape 158">
            <a:extLst>
              <a:ext uri="{FF2B5EF4-FFF2-40B4-BE49-F238E27FC236}">
                <a16:creationId xmlns:a16="http://schemas.microsoft.com/office/drawing/2014/main" id="{71FC0A3F-EBD5-93D5-E480-73A5AE372D1D}"/>
              </a:ext>
            </a:extLst>
          </p:cNvPr>
          <p:cNvSpPr/>
          <p:nvPr/>
        </p:nvSpPr>
        <p:spPr>
          <a:xfrm>
            <a:off x="843658" y="1355335"/>
            <a:ext cx="9867767" cy="584773"/>
          </a:xfrm>
          <a:prstGeom prst="rect">
            <a:avLst/>
          </a:prstGeom>
          <a:solidFill>
            <a:srgbClr val="FFC000"/>
          </a:solidFill>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45719" tIns="45719" rIns="45719" bIns="45719"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34">
              <a:defRPr sz="3400">
                <a:latin typeface="Arial"/>
                <a:ea typeface="Arial"/>
                <a:cs typeface="Arial"/>
                <a:sym typeface="Arial"/>
              </a:defRPr>
            </a:pPr>
            <a:r>
              <a:rPr lang="en-US" sz="3200" dirty="0">
                <a:latin typeface="Verdana"/>
                <a:ea typeface="Verdana"/>
              </a:rPr>
              <a:t>vertical and horizontal </a:t>
            </a:r>
            <a:r>
              <a:rPr lang="en-US" sz="3200" b="1" dirty="0">
                <a:solidFill>
                  <a:schemeClr val="accent1"/>
                </a:solidFill>
                <a:latin typeface="Verdana"/>
                <a:ea typeface="Verdana"/>
              </a:rPr>
              <a:t>COLLABORATIONS</a:t>
            </a:r>
            <a:endParaRPr lang="en-US" sz="3400" b="1" dirty="0">
              <a:solidFill>
                <a:schemeClr val="accent1"/>
              </a:solidFill>
              <a:latin typeface="Verdana"/>
              <a:ea typeface="Verdana"/>
            </a:endParaRPr>
          </a:p>
        </p:txBody>
      </p:sp>
      <p:sp>
        <p:nvSpPr>
          <p:cNvPr id="6" name="TextBox 5">
            <a:extLst>
              <a:ext uri="{FF2B5EF4-FFF2-40B4-BE49-F238E27FC236}">
                <a16:creationId xmlns:a16="http://schemas.microsoft.com/office/drawing/2014/main" id="{B550D48F-70F1-981E-82C6-DCD3997ADAFA}"/>
              </a:ext>
            </a:extLst>
          </p:cNvPr>
          <p:cNvSpPr txBox="1"/>
          <p:nvPr/>
        </p:nvSpPr>
        <p:spPr>
          <a:xfrm>
            <a:off x="1348535" y="358821"/>
            <a:ext cx="8279702" cy="584775"/>
          </a:xfrm>
          <a:prstGeom prst="rect">
            <a:avLst/>
          </a:prstGeom>
          <a:noFill/>
        </p:spPr>
        <p:txBody>
          <a:bodyPr wrap="none" lIns="91440" tIns="45720" rIns="91440" bIns="45720" rtlCol="0" anchor="t">
            <a:spAutoFit/>
          </a:bodyPr>
          <a:lstStyle/>
          <a:p>
            <a:r>
              <a:rPr lang="en-US" sz="3200" b="1" dirty="0">
                <a:solidFill>
                  <a:schemeClr val="accent1"/>
                </a:solidFill>
                <a:latin typeface="Times New Roman"/>
                <a:cs typeface="Times New Roman"/>
              </a:rPr>
              <a:t>The resource Problem – The </a:t>
            </a:r>
            <a:r>
              <a:rPr lang="en-US" sz="3200" b="1" dirty="0" err="1">
                <a:solidFill>
                  <a:schemeClr val="accent1"/>
                </a:solidFill>
                <a:latin typeface="Times New Roman"/>
                <a:cs typeface="Times New Roman"/>
              </a:rPr>
              <a:t>SasView</a:t>
            </a:r>
            <a:r>
              <a:rPr lang="en-US" sz="3200" b="1" dirty="0">
                <a:solidFill>
                  <a:schemeClr val="accent1"/>
                </a:solidFill>
                <a:latin typeface="Times New Roman"/>
                <a:cs typeface="Times New Roman"/>
              </a:rPr>
              <a:t> Solution</a:t>
            </a:r>
          </a:p>
        </p:txBody>
      </p:sp>
      <p:sp>
        <p:nvSpPr>
          <p:cNvPr id="5" name="Slide Number Placeholder 4">
            <a:extLst>
              <a:ext uri="{FF2B5EF4-FFF2-40B4-BE49-F238E27FC236}">
                <a16:creationId xmlns:a16="http://schemas.microsoft.com/office/drawing/2014/main" id="{FB42BC60-069C-3F1C-4C07-821B78E989BB}"/>
              </a:ext>
            </a:extLst>
          </p:cNvPr>
          <p:cNvSpPr>
            <a:spLocks noGrp="1"/>
          </p:cNvSpPr>
          <p:nvPr>
            <p:ph type="sldNum" sz="quarter" idx="12"/>
          </p:nvPr>
        </p:nvSpPr>
        <p:spPr/>
        <p:txBody>
          <a:bodyPr/>
          <a:lstStyle/>
          <a:p>
            <a:fld id="{27352AE2-6499-47C6-B239-D02F9505CDF8}" type="slidenum">
              <a:rPr lang="en-US" smtClean="0"/>
              <a:t>37</a:t>
            </a:fld>
            <a:endParaRPr lang="en-US"/>
          </a:p>
        </p:txBody>
      </p:sp>
    </p:spTree>
    <p:extLst>
      <p:ext uri="{BB962C8B-B14F-4D97-AF65-F5344CB8AC3E}">
        <p14:creationId xmlns:p14="http://schemas.microsoft.com/office/powerpoint/2010/main" val="2238176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A4AC98-F1F0-824A-824B-91B65BAD7AB3}"/>
              </a:ext>
            </a:extLst>
          </p:cNvPr>
          <p:cNvPicPr>
            <a:picLocks noChangeAspect="1"/>
          </p:cNvPicPr>
          <p:nvPr/>
        </p:nvPicPr>
        <p:blipFill rotWithShape="1">
          <a:blip r:embed="rId2"/>
          <a:srcRect l="1462" t="18567" b="8706"/>
          <a:stretch/>
        </p:blipFill>
        <p:spPr>
          <a:xfrm>
            <a:off x="9590911" y="2572017"/>
            <a:ext cx="2272228" cy="1713999"/>
          </a:xfrm>
          <a:prstGeom prst="rect">
            <a:avLst/>
          </a:prstGeom>
        </p:spPr>
      </p:pic>
      <p:pic>
        <p:nvPicPr>
          <p:cNvPr id="6" name="Picture 5">
            <a:extLst>
              <a:ext uri="{FF2B5EF4-FFF2-40B4-BE49-F238E27FC236}">
                <a16:creationId xmlns:a16="http://schemas.microsoft.com/office/drawing/2014/main" id="{A8EA67BD-F45B-1040-A347-A51EC74317F6}"/>
              </a:ext>
            </a:extLst>
          </p:cNvPr>
          <p:cNvPicPr>
            <a:picLocks/>
          </p:cNvPicPr>
          <p:nvPr/>
        </p:nvPicPr>
        <p:blipFill rotWithShape="1">
          <a:blip r:embed="rId3"/>
          <a:srcRect l="5890" r="5539" b="25236"/>
          <a:stretch/>
        </p:blipFill>
        <p:spPr>
          <a:xfrm>
            <a:off x="9590507" y="544395"/>
            <a:ext cx="2272227" cy="1713600"/>
          </a:xfrm>
          <a:prstGeom prst="rect">
            <a:avLst/>
          </a:prstGeom>
        </p:spPr>
      </p:pic>
      <p:grpSp>
        <p:nvGrpSpPr>
          <p:cNvPr id="13" name="Group 12"/>
          <p:cNvGrpSpPr/>
          <p:nvPr/>
        </p:nvGrpSpPr>
        <p:grpSpPr>
          <a:xfrm>
            <a:off x="6968515" y="1655688"/>
            <a:ext cx="2271600" cy="3682081"/>
            <a:chOff x="6968515" y="1655686"/>
            <a:chExt cx="2271600" cy="3682081"/>
          </a:xfrm>
        </p:grpSpPr>
        <p:pic>
          <p:nvPicPr>
            <p:cNvPr id="4" name="Picture 3" descr="http://www.sasview.org/media/photos/code-camp-6a-reduced.png">
              <a:extLst>
                <a:ext uri="{FF2B5EF4-FFF2-40B4-BE49-F238E27FC236}">
                  <a16:creationId xmlns:a16="http://schemas.microsoft.com/office/drawing/2014/main" id="{22B4DCCA-834C-9E42-BBF5-D48921A6DB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311"/>
            <a:stretch/>
          </p:blipFill>
          <p:spPr bwMode="auto">
            <a:xfrm>
              <a:off x="6968515" y="1655686"/>
              <a:ext cx="2271600" cy="1546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0D864C2-6915-D74A-9292-D99B56665C07}"/>
                </a:ext>
              </a:extLst>
            </p:cNvPr>
            <p:cNvPicPr>
              <a:picLocks/>
            </p:cNvPicPr>
            <p:nvPr/>
          </p:nvPicPr>
          <p:blipFill>
            <a:blip r:embed="rId5"/>
            <a:stretch>
              <a:fillRect/>
            </a:stretch>
          </p:blipFill>
          <p:spPr>
            <a:xfrm>
              <a:off x="6968515" y="3623769"/>
              <a:ext cx="2271600" cy="1713998"/>
            </a:xfrm>
            <a:prstGeom prst="rect">
              <a:avLst/>
            </a:prstGeom>
          </p:spPr>
        </p:pic>
      </p:grpSp>
      <p:pic>
        <p:nvPicPr>
          <p:cNvPr id="10" name="Picture 9">
            <a:extLst>
              <a:ext uri="{FF2B5EF4-FFF2-40B4-BE49-F238E27FC236}">
                <a16:creationId xmlns:a16="http://schemas.microsoft.com/office/drawing/2014/main" id="{04B57877-CBDD-7E48-B6BE-118DD769E36D}"/>
              </a:ext>
            </a:extLst>
          </p:cNvPr>
          <p:cNvPicPr>
            <a:picLocks/>
          </p:cNvPicPr>
          <p:nvPr/>
        </p:nvPicPr>
        <p:blipFill>
          <a:blip r:embed="rId6"/>
          <a:stretch>
            <a:fillRect/>
          </a:stretch>
        </p:blipFill>
        <p:spPr>
          <a:xfrm>
            <a:off x="9591133" y="4600036"/>
            <a:ext cx="2271600" cy="1713600"/>
          </a:xfrm>
          <a:prstGeom prst="rect">
            <a:avLst/>
          </a:prstGeom>
        </p:spPr>
      </p:pic>
      <p:sp>
        <p:nvSpPr>
          <p:cNvPr id="11" name="Google Shape;340;p12"/>
          <p:cNvSpPr txBox="1"/>
          <p:nvPr/>
        </p:nvSpPr>
        <p:spPr>
          <a:xfrm>
            <a:off x="264822" y="148502"/>
            <a:ext cx="7837145" cy="707846"/>
          </a:xfrm>
          <a:prstGeom prst="rect">
            <a:avLst/>
          </a:prstGeom>
          <a:noFill/>
          <a:ln>
            <a:noFill/>
          </a:ln>
        </p:spPr>
        <p:txBody>
          <a:bodyPr spcFirstLastPara="1" wrap="square" lIns="91425" tIns="45700" rIns="91425" bIns="45700" anchor="t" anchorCtr="0">
            <a:spAutoFit/>
          </a:bodyPr>
          <a:lstStyle/>
          <a:p>
            <a:pPr>
              <a:buSzPts val="4400"/>
            </a:pPr>
            <a:r>
              <a:rPr lang="en-US" sz="4000" b="1" dirty="0">
                <a:solidFill>
                  <a:srgbClr val="2E2D62"/>
                </a:solidFill>
                <a:latin typeface="Raleway"/>
              </a:rPr>
              <a:t>Current Status of </a:t>
            </a:r>
            <a:r>
              <a:rPr lang="en-US" sz="4000" b="1" dirty="0" err="1">
                <a:solidFill>
                  <a:srgbClr val="2E2D62"/>
                </a:solidFill>
                <a:latin typeface="Raleway"/>
              </a:rPr>
              <a:t>SasView</a:t>
            </a:r>
            <a:endParaRPr sz="4000" dirty="0" err="1">
              <a:latin typeface="Raleway"/>
            </a:endParaRPr>
          </a:p>
        </p:txBody>
      </p:sp>
      <p:sp>
        <p:nvSpPr>
          <p:cNvPr id="12" name="Google Shape;361;p15"/>
          <p:cNvSpPr/>
          <p:nvPr/>
        </p:nvSpPr>
        <p:spPr>
          <a:xfrm>
            <a:off x="232980" y="1171058"/>
            <a:ext cx="6332331" cy="4801274"/>
          </a:xfrm>
          <a:prstGeom prst="rect">
            <a:avLst/>
          </a:prstGeom>
          <a:noFill/>
          <a:ln>
            <a:noFill/>
          </a:ln>
        </p:spPr>
        <p:txBody>
          <a:bodyPr spcFirstLastPara="1" wrap="square" lIns="91425" tIns="45700" rIns="91425" bIns="45700" anchor="t" anchorCtr="0">
            <a:spAutoFit/>
          </a:bodyPr>
          <a:lstStyle/>
          <a:p>
            <a:pPr marL="342265" indent="-342265">
              <a:buFont typeface="Arial" panose="020B0604020202020204" pitchFamily="34" charset="0"/>
              <a:buChar char="•"/>
            </a:pPr>
            <a:r>
              <a:rPr lang="en-US" sz="2400" dirty="0">
                <a:solidFill>
                  <a:srgbClr val="666666"/>
                </a:solidFill>
              </a:rPr>
              <a:t>2006; originates in NSF </a:t>
            </a:r>
            <a:r>
              <a:rPr lang="en-US" sz="2400" i="1" dirty="0">
                <a:solidFill>
                  <a:srgbClr val="666666"/>
                </a:solidFill>
              </a:rPr>
              <a:t>DANSE</a:t>
            </a:r>
            <a:r>
              <a:rPr lang="en-US" sz="2400" dirty="0">
                <a:solidFill>
                  <a:srgbClr val="666666"/>
                </a:solidFill>
              </a:rPr>
              <a:t> project</a:t>
            </a:r>
            <a:endParaRPr lang="en-US"/>
          </a:p>
          <a:p>
            <a:pPr marL="342265" indent="-342265">
              <a:buFont typeface="Arial" panose="020B0604020202020204" pitchFamily="34" charset="0"/>
              <a:buChar char="•"/>
            </a:pPr>
            <a:r>
              <a:rPr lang="en-US" sz="2400" dirty="0">
                <a:solidFill>
                  <a:srgbClr val="666666"/>
                </a:solidFill>
              </a:rPr>
              <a:t>2013; transitions into a community project</a:t>
            </a:r>
            <a:endParaRPr lang="en-US" sz="2400" dirty="0">
              <a:solidFill>
                <a:srgbClr val="666666"/>
              </a:solidFill>
              <a:cs typeface="Calibri" panose="020F0502020204030204"/>
            </a:endParaRPr>
          </a:p>
          <a:p>
            <a:pPr marL="342265" indent="-342265">
              <a:buFont typeface="Arial" panose="020B0604020202020204" pitchFamily="34" charset="0"/>
              <a:buChar char="•"/>
            </a:pPr>
            <a:r>
              <a:rPr lang="en-US" sz="2400" dirty="0">
                <a:solidFill>
                  <a:srgbClr val="666666"/>
                </a:solidFill>
              </a:rPr>
              <a:t>2016; Sine2020 project funded</a:t>
            </a:r>
            <a:endParaRPr lang="en-US" sz="2400" dirty="0">
              <a:solidFill>
                <a:srgbClr val="666666"/>
              </a:solidFill>
              <a:cs typeface="Calibri" panose="020F0502020204030204"/>
            </a:endParaRPr>
          </a:p>
          <a:p>
            <a:pPr marL="342265" indent="-342265">
              <a:buFont typeface="Arial" panose="020B0604020202020204" pitchFamily="34" charset="0"/>
              <a:buChar char="•"/>
            </a:pPr>
            <a:r>
              <a:rPr lang="en-US" sz="2400" dirty="0">
                <a:solidFill>
                  <a:srgbClr val="666666"/>
                </a:solidFill>
              </a:rPr>
              <a:t>2023; Essentially a “volunteer army”</a:t>
            </a:r>
            <a:endParaRPr lang="en-US" dirty="0">
              <a:solidFill>
                <a:srgbClr val="666666"/>
              </a:solidFill>
              <a:cs typeface="Calibri" panose="020F0502020204030204"/>
            </a:endParaRPr>
          </a:p>
          <a:p>
            <a:pPr algn="ctr"/>
            <a:r>
              <a:rPr lang="en-US" sz="2400" dirty="0">
                <a:solidFill>
                  <a:srgbClr val="666666"/>
                </a:solidFill>
                <a:cs typeface="Calibri" panose="020F0502020204030204"/>
              </a:rPr>
              <a:t>--------------------</a:t>
            </a:r>
          </a:p>
          <a:p>
            <a:pPr marL="342265" indent="-342265">
              <a:buFont typeface="Arial" panose="020B0604020202020204" pitchFamily="34" charset="0"/>
              <a:buChar char="•"/>
            </a:pPr>
            <a:r>
              <a:rPr lang="en-US" sz="2400" dirty="0">
                <a:solidFill>
                  <a:srgbClr val="666666"/>
                </a:solidFill>
              </a:rPr>
              <a:t>~40 contributors from 9 organizations so far </a:t>
            </a:r>
            <a:br>
              <a:rPr lang="en-US" sz="2400" dirty="0">
                <a:solidFill>
                  <a:srgbClr val="666666"/>
                </a:solidFill>
              </a:rPr>
            </a:br>
            <a:r>
              <a:rPr lang="en-US" sz="2400" dirty="0">
                <a:solidFill>
                  <a:srgbClr val="666666"/>
                </a:solidFill>
              </a:rPr>
              <a:t>(~10-15 active at any one time)</a:t>
            </a:r>
            <a:endParaRPr lang="en-US" sz="2400">
              <a:solidFill>
                <a:srgbClr val="666666"/>
              </a:solidFill>
              <a:cs typeface="Calibri"/>
            </a:endParaRPr>
          </a:p>
          <a:p>
            <a:pPr marL="342265" indent="-342265">
              <a:buFont typeface="Arial" panose="020B0604020202020204" pitchFamily="34" charset="0"/>
              <a:buChar char="•"/>
            </a:pPr>
            <a:r>
              <a:rPr lang="en-US" sz="2400" dirty="0">
                <a:solidFill>
                  <a:srgbClr val="666666"/>
                </a:solidFill>
                <a:cs typeface="Calibri"/>
              </a:rPr>
              <a:t>1 to 2 releases/year (5.0.5 JUST RELEASED)</a:t>
            </a:r>
            <a:endParaRPr lang="en-US" sz="2400" dirty="0">
              <a:solidFill>
                <a:srgbClr val="666666"/>
              </a:solidFill>
            </a:endParaRPr>
          </a:p>
          <a:p>
            <a:pPr marL="342265" indent="-342265">
              <a:buFont typeface="Arial" panose="020B0604020202020204" pitchFamily="34" charset="0"/>
              <a:buChar char="•"/>
            </a:pPr>
            <a:r>
              <a:rPr lang="en-US" sz="2400" dirty="0">
                <a:solidFill>
                  <a:srgbClr val="666666"/>
                </a:solidFill>
                <a:cs typeface="Calibri" panose="020F0502020204030204"/>
              </a:rPr>
              <a:t>Documentation/tutorial projects ongoing</a:t>
            </a:r>
          </a:p>
          <a:p>
            <a:pPr marL="342265" indent="-342265">
              <a:buFont typeface="Arial" panose="020B0604020202020204" pitchFamily="34" charset="0"/>
              <a:buChar char="•"/>
            </a:pPr>
            <a:r>
              <a:rPr lang="en-US" sz="2400" dirty="0">
                <a:solidFill>
                  <a:srgbClr val="666666"/>
                </a:solidFill>
                <a:cs typeface="Calibri" panose="020F0502020204030204"/>
              </a:rPr>
              <a:t>Usage? Seems to be "everywhere?"</a:t>
            </a:r>
          </a:p>
          <a:p>
            <a:pPr marL="342265" indent="-342265">
              <a:buFont typeface="Arial" panose="020B0604020202020204" pitchFamily="34" charset="0"/>
              <a:buChar char="•"/>
            </a:pPr>
            <a:r>
              <a:rPr lang="en-US" sz="2400" dirty="0">
                <a:solidFill>
                  <a:srgbClr val="666666"/>
                </a:solidFill>
                <a:cs typeface="Calibri" panose="020F0502020204030204"/>
              </a:rPr>
              <a:t>Lots of "complements" (a bit scary)</a:t>
            </a:r>
          </a:p>
          <a:p>
            <a:pPr marL="342265" indent="-342265">
              <a:buFont typeface="Arial" panose="020B0604020202020204" pitchFamily="34" charset="0"/>
              <a:buChar char="•"/>
            </a:pPr>
            <a:r>
              <a:rPr lang="en-US" sz="2400" dirty="0">
                <a:solidFill>
                  <a:srgbClr val="666666"/>
                </a:solidFill>
                <a:cs typeface="Calibri" panose="020F0502020204030204"/>
              </a:rPr>
              <a:t>Publications? &gt; 100/year </a:t>
            </a:r>
          </a:p>
          <a:p>
            <a:pPr marL="342265" indent="-342265">
              <a:buFont typeface="Arial" panose="020B0604020202020204" pitchFamily="34" charset="0"/>
              <a:buChar char="•"/>
            </a:pPr>
            <a:endParaRPr lang="en-US" dirty="0">
              <a:solidFill>
                <a:srgbClr val="666666"/>
              </a:solidFill>
              <a:cs typeface="Calibri" panose="020F0502020204030204"/>
            </a:endParaRPr>
          </a:p>
        </p:txBody>
      </p:sp>
      <p:pic>
        <p:nvPicPr>
          <p:cNvPr id="14" name="Picture 13"/>
          <p:cNvPicPr>
            <a:picLocks noChangeAspect="1"/>
          </p:cNvPicPr>
          <p:nvPr/>
        </p:nvPicPr>
        <p:blipFill>
          <a:blip r:embed="rId7"/>
          <a:stretch>
            <a:fillRect/>
          </a:stretch>
        </p:blipFill>
        <p:spPr>
          <a:xfrm>
            <a:off x="720675" y="6158755"/>
            <a:ext cx="5734447" cy="319003"/>
          </a:xfrm>
          <a:prstGeom prst="rect">
            <a:avLst/>
          </a:prstGeom>
        </p:spPr>
      </p:pic>
      <p:sp>
        <p:nvSpPr>
          <p:cNvPr id="2" name="Slide Number Placeholder 1">
            <a:extLst>
              <a:ext uri="{FF2B5EF4-FFF2-40B4-BE49-F238E27FC236}">
                <a16:creationId xmlns:a16="http://schemas.microsoft.com/office/drawing/2014/main" id="{4EE21B62-AC89-C791-C812-2EA33744373E}"/>
              </a:ext>
            </a:extLst>
          </p:cNvPr>
          <p:cNvSpPr>
            <a:spLocks noGrp="1"/>
          </p:cNvSpPr>
          <p:nvPr>
            <p:ph type="sldNum" idx="12"/>
          </p:nvPr>
        </p:nvSpPr>
        <p:spPr/>
        <p:txBody>
          <a:bodyPr/>
          <a:lstStyle/>
          <a:p>
            <a:fld id="{00000000-1234-1234-1234-123412341234}" type="slidenum">
              <a:rPr lang="en" smtClean="0"/>
              <a:pPr/>
              <a:t>38</a:t>
            </a:fld>
            <a:endParaRPr lang="en-US"/>
          </a:p>
        </p:txBody>
      </p:sp>
    </p:spTree>
    <p:extLst>
      <p:ext uri="{BB962C8B-B14F-4D97-AF65-F5344CB8AC3E}">
        <p14:creationId xmlns:p14="http://schemas.microsoft.com/office/powerpoint/2010/main" val="81277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58"/>
          <p:cNvPicPr preferRelativeResize="0"/>
          <p:nvPr/>
        </p:nvPicPr>
        <p:blipFill>
          <a:blip r:embed="rId3">
            <a:alphaModFix/>
          </a:blip>
          <a:stretch>
            <a:fillRect/>
          </a:stretch>
        </p:blipFill>
        <p:spPr>
          <a:xfrm>
            <a:off x="1605854" y="2042731"/>
            <a:ext cx="2422123" cy="1816592"/>
          </a:xfrm>
          <a:prstGeom prst="rect">
            <a:avLst/>
          </a:prstGeom>
          <a:noFill/>
          <a:ln>
            <a:noFill/>
          </a:ln>
        </p:spPr>
      </p:pic>
      <p:sp>
        <p:nvSpPr>
          <p:cNvPr id="467" name="Google Shape;467;p58"/>
          <p:cNvSpPr txBox="1">
            <a:spLocks noGrp="1"/>
          </p:cNvSpPr>
          <p:nvPr>
            <p:ph type="title"/>
          </p:nvPr>
        </p:nvSpPr>
        <p:spPr>
          <a:xfrm>
            <a:off x="408125" y="136415"/>
            <a:ext cx="10225217" cy="958243"/>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r>
              <a:rPr lang="en" sz="3200" dirty="0"/>
              <a:t>Come and Join the Fun!</a:t>
            </a:r>
            <a:br>
              <a:rPr lang="en" sz="3200" dirty="0"/>
            </a:br>
            <a:r>
              <a:rPr lang="en" sz="3200" i="1" dirty="0">
                <a:latin typeface="Palatino Linotype"/>
              </a:rPr>
              <a:t>Contributor Camp XII Jan 16-22 University of Delaware</a:t>
            </a:r>
            <a:endParaRPr lang="en-US" sz="3200" i="1" dirty="0">
              <a:latin typeface="Palatino Linotype"/>
            </a:endParaRPr>
          </a:p>
        </p:txBody>
      </p:sp>
      <p:pic>
        <p:nvPicPr>
          <p:cNvPr id="468" name="Google Shape;468;p58"/>
          <p:cNvPicPr preferRelativeResize="0"/>
          <p:nvPr/>
        </p:nvPicPr>
        <p:blipFill>
          <a:blip r:embed="rId4">
            <a:alphaModFix/>
          </a:blip>
          <a:stretch>
            <a:fillRect/>
          </a:stretch>
        </p:blipFill>
        <p:spPr>
          <a:xfrm>
            <a:off x="7931905" y="2088907"/>
            <a:ext cx="2422113" cy="1816577"/>
          </a:xfrm>
          <a:prstGeom prst="rect">
            <a:avLst/>
          </a:prstGeom>
          <a:noFill/>
          <a:ln>
            <a:noFill/>
          </a:ln>
        </p:spPr>
      </p:pic>
      <p:pic>
        <p:nvPicPr>
          <p:cNvPr id="469" name="Google Shape;469;p58"/>
          <p:cNvPicPr preferRelativeResize="0"/>
          <p:nvPr/>
        </p:nvPicPr>
        <p:blipFill>
          <a:blip r:embed="rId5">
            <a:alphaModFix/>
          </a:blip>
          <a:stretch>
            <a:fillRect/>
          </a:stretch>
        </p:blipFill>
        <p:spPr>
          <a:xfrm>
            <a:off x="1737304" y="4672382"/>
            <a:ext cx="2075855" cy="1556899"/>
          </a:xfrm>
          <a:prstGeom prst="rect">
            <a:avLst/>
          </a:prstGeom>
          <a:noFill/>
          <a:ln>
            <a:noFill/>
          </a:ln>
        </p:spPr>
      </p:pic>
      <p:pic>
        <p:nvPicPr>
          <p:cNvPr id="470" name="Google Shape;470;p58"/>
          <p:cNvPicPr preferRelativeResize="0"/>
          <p:nvPr/>
        </p:nvPicPr>
        <p:blipFill>
          <a:blip r:embed="rId6">
            <a:alphaModFix/>
          </a:blip>
          <a:stretch>
            <a:fillRect/>
          </a:stretch>
        </p:blipFill>
        <p:spPr>
          <a:xfrm>
            <a:off x="7931936" y="4619882"/>
            <a:ext cx="2422093" cy="1816577"/>
          </a:xfrm>
          <a:prstGeom prst="rect">
            <a:avLst/>
          </a:prstGeom>
          <a:noFill/>
          <a:ln>
            <a:noFill/>
          </a:ln>
        </p:spPr>
      </p:pic>
      <p:grpSp>
        <p:nvGrpSpPr>
          <p:cNvPr id="471" name="Google Shape;471;p58"/>
          <p:cNvGrpSpPr/>
          <p:nvPr/>
        </p:nvGrpSpPr>
        <p:grpSpPr>
          <a:xfrm>
            <a:off x="3245954" y="2048432"/>
            <a:ext cx="5019225" cy="3906325"/>
            <a:chOff x="2040200" y="989475"/>
            <a:chExt cx="5019225" cy="3906325"/>
          </a:xfrm>
        </p:grpSpPr>
        <p:sp>
          <p:nvSpPr>
            <p:cNvPr id="472" name="Google Shape;472;p58"/>
            <p:cNvSpPr/>
            <p:nvPr/>
          </p:nvSpPr>
          <p:spPr>
            <a:xfrm>
              <a:off x="2064125" y="1203100"/>
              <a:ext cx="4995300" cy="3692700"/>
            </a:xfrm>
            <a:prstGeom prst="rect">
              <a:avLst/>
            </a:prstGeom>
            <a:solidFill>
              <a:srgbClr val="FFFFFF">
                <a:alpha val="684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endParaRPr sz="1400"/>
            </a:p>
          </p:txBody>
        </p:sp>
        <p:sp>
          <p:nvSpPr>
            <p:cNvPr id="473" name="Google Shape;473;p58"/>
            <p:cNvSpPr txBox="1"/>
            <p:nvPr/>
          </p:nvSpPr>
          <p:spPr>
            <a:xfrm>
              <a:off x="2040200" y="989475"/>
              <a:ext cx="4995300" cy="297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nSpc>
                  <a:spcPct val="110000"/>
                </a:lnSpc>
                <a:spcBef>
                  <a:spcPts val="1500"/>
                </a:spcBef>
                <a:buClr>
                  <a:schemeClr val="dk1"/>
                </a:buClr>
                <a:buSzPts val="1100"/>
              </a:pPr>
              <a:r>
                <a:rPr lang="en" sz="1000" b="1">
                  <a:solidFill>
                    <a:srgbClr val="404040"/>
                  </a:solidFill>
                  <a:latin typeface="Helvetica Neue"/>
                  <a:ea typeface="Helvetica Neue"/>
                  <a:cs typeface="Helvetica Neue"/>
                  <a:sym typeface="Helvetica Neue"/>
                </a:rPr>
                <a:t>Things people are saying about SansView/SasView</a:t>
              </a:r>
              <a:endParaRPr sz="1000" b="1">
                <a:solidFill>
                  <a:srgbClr val="404040"/>
                </a:solidFill>
                <a:latin typeface="Helvetica Neue"/>
                <a:ea typeface="Helvetica Neue"/>
                <a:cs typeface="Helvetica Neue"/>
                <a:sym typeface="Helvetica Neue"/>
              </a:endParaRPr>
            </a:p>
            <a:p>
              <a:pPr marL="457189" indent="-292093">
                <a:lnSpc>
                  <a:spcPct val="115000"/>
                </a:lnSpc>
                <a:spcBef>
                  <a:spcPts val="800"/>
                </a:spcBef>
                <a:buClr>
                  <a:srgbClr val="404040"/>
                </a:buClr>
                <a:buSzPts val="1000"/>
                <a:buFont typeface="Lora"/>
                <a:buChar char="●"/>
              </a:pPr>
              <a:r>
                <a:rPr lang="en" sz="1000" b="1" i="1">
                  <a:solidFill>
                    <a:srgbClr val="404040"/>
                  </a:solidFill>
                  <a:latin typeface="Lora"/>
                  <a:ea typeface="Lora"/>
                  <a:cs typeface="Lora"/>
                  <a:sym typeface="Lora"/>
                </a:rPr>
                <a:t>‘SansView is a very helpful tool, very complete and easy to use’</a:t>
              </a:r>
              <a:r>
                <a:rPr lang="en" sz="1000" b="1">
                  <a:solidFill>
                    <a:srgbClr val="404040"/>
                  </a:solidFill>
                  <a:latin typeface="Lora"/>
                  <a:ea typeface="Lora"/>
                  <a:cs typeface="Lora"/>
                  <a:sym typeface="Lora"/>
                </a:rPr>
                <a:t> - Niki</a:t>
              </a:r>
              <a:endParaRPr sz="1000" b="1">
                <a:solidFill>
                  <a:srgbClr val="404040"/>
                </a:solidFill>
                <a:latin typeface="Lora"/>
                <a:ea typeface="Lora"/>
                <a:cs typeface="Lora"/>
                <a:sym typeface="Lora"/>
              </a:endParaRPr>
            </a:p>
            <a:p>
              <a:pPr marL="457189" indent="-292093">
                <a:lnSpc>
                  <a:spcPct val="115000"/>
                </a:lnSpc>
                <a:buClr>
                  <a:srgbClr val="404040"/>
                </a:buClr>
                <a:buSzPts val="1000"/>
                <a:buFont typeface="Lora"/>
                <a:buChar char="●"/>
              </a:pPr>
              <a:r>
                <a:rPr lang="en" sz="1000" b="1" i="1">
                  <a:solidFill>
                    <a:srgbClr val="404040"/>
                  </a:solidFill>
                  <a:latin typeface="Lora"/>
                  <a:ea typeface="Lora"/>
                  <a:cs typeface="Lora"/>
                  <a:sym typeface="Lora"/>
                </a:rPr>
                <a:t>‘I want to thank you for this amazing software. It’s UI and options make the interpretation of spectra easier and faster’</a:t>
              </a:r>
              <a:r>
                <a:rPr lang="en" sz="1000" b="1">
                  <a:solidFill>
                    <a:srgbClr val="404040"/>
                  </a:solidFill>
                  <a:latin typeface="Lora"/>
                  <a:ea typeface="Lora"/>
                  <a:cs typeface="Lora"/>
                  <a:sym typeface="Lora"/>
                </a:rPr>
                <a:t> - Philippe</a:t>
              </a:r>
              <a:endParaRPr sz="1000" b="1">
                <a:solidFill>
                  <a:srgbClr val="404040"/>
                </a:solidFill>
                <a:latin typeface="Lora"/>
                <a:ea typeface="Lora"/>
                <a:cs typeface="Lora"/>
                <a:sym typeface="Lora"/>
              </a:endParaRPr>
            </a:p>
            <a:p>
              <a:pPr marL="457189" indent="-292093">
                <a:lnSpc>
                  <a:spcPct val="115000"/>
                </a:lnSpc>
                <a:buClr>
                  <a:srgbClr val="404040"/>
                </a:buClr>
                <a:buSzPts val="1000"/>
                <a:buFont typeface="Lora"/>
                <a:buChar char="●"/>
              </a:pPr>
              <a:r>
                <a:rPr lang="en" sz="1000" b="1" i="1">
                  <a:solidFill>
                    <a:srgbClr val="404040"/>
                  </a:solidFill>
                  <a:latin typeface="Lora"/>
                  <a:ea typeface="Lora"/>
                  <a:cs typeface="Lora"/>
                  <a:sym typeface="Lora"/>
                </a:rPr>
                <a:t>‘I really like the SasView software’</a:t>
              </a:r>
              <a:r>
                <a:rPr lang="en" sz="1000" b="1">
                  <a:solidFill>
                    <a:srgbClr val="404040"/>
                  </a:solidFill>
                  <a:latin typeface="Lora"/>
                  <a:ea typeface="Lora"/>
                  <a:cs typeface="Lora"/>
                  <a:sym typeface="Lora"/>
                </a:rPr>
                <a:t> - Martin</a:t>
              </a:r>
              <a:endParaRPr sz="1000" b="1">
                <a:solidFill>
                  <a:srgbClr val="404040"/>
                </a:solidFill>
                <a:latin typeface="Lora"/>
                <a:ea typeface="Lora"/>
                <a:cs typeface="Lora"/>
                <a:sym typeface="Lora"/>
              </a:endParaRPr>
            </a:p>
            <a:p>
              <a:pPr marL="457189" indent="-292093">
                <a:lnSpc>
                  <a:spcPct val="115000"/>
                </a:lnSpc>
                <a:buClr>
                  <a:srgbClr val="404040"/>
                </a:buClr>
                <a:buSzPts val="1000"/>
                <a:buFont typeface="Lora"/>
                <a:buChar char="●"/>
              </a:pPr>
              <a:r>
                <a:rPr lang="en" sz="1000" b="1" i="1">
                  <a:solidFill>
                    <a:srgbClr val="404040"/>
                  </a:solidFill>
                  <a:latin typeface="Lora"/>
                  <a:ea typeface="Lora"/>
                  <a:cs typeface="Lora"/>
                  <a:sym typeface="Lora"/>
                </a:rPr>
                <a:t>‘I have been using SasView as my software of choice for fitting SANS data, and I have been very happy with the software’</a:t>
              </a:r>
              <a:r>
                <a:rPr lang="en" sz="1000" b="1">
                  <a:solidFill>
                    <a:srgbClr val="404040"/>
                  </a:solidFill>
                  <a:latin typeface="Lora"/>
                  <a:ea typeface="Lora"/>
                  <a:cs typeface="Lora"/>
                  <a:sym typeface="Lora"/>
                </a:rPr>
                <a:t> - Greg</a:t>
              </a:r>
              <a:endParaRPr sz="1000" b="1">
                <a:solidFill>
                  <a:srgbClr val="404040"/>
                </a:solidFill>
                <a:latin typeface="Lora"/>
                <a:ea typeface="Lora"/>
                <a:cs typeface="Lora"/>
                <a:sym typeface="Lora"/>
              </a:endParaRPr>
            </a:p>
            <a:p>
              <a:pPr marL="457189" indent="-292093">
                <a:lnSpc>
                  <a:spcPct val="115000"/>
                </a:lnSpc>
                <a:buClr>
                  <a:srgbClr val="404040"/>
                </a:buClr>
                <a:buSzPts val="1000"/>
                <a:buFont typeface="Lora"/>
                <a:buChar char="●"/>
              </a:pPr>
              <a:r>
                <a:rPr lang="en" sz="1000" b="1" i="1">
                  <a:solidFill>
                    <a:srgbClr val="404040"/>
                  </a:solidFill>
                  <a:latin typeface="Lora"/>
                  <a:ea typeface="Lora"/>
                  <a:cs typeface="Lora"/>
                  <a:sym typeface="Lora"/>
                </a:rPr>
                <a:t>‘I have found SasView very easy to use and the batch fit function is a wonderful time saving tool. I can finally stop making painful excel macros!’</a:t>
              </a:r>
              <a:r>
                <a:rPr lang="en" sz="1000" b="1">
                  <a:solidFill>
                    <a:srgbClr val="404040"/>
                  </a:solidFill>
                  <a:latin typeface="Lora"/>
                  <a:ea typeface="Lora"/>
                  <a:cs typeface="Lora"/>
                  <a:sym typeface="Lora"/>
                </a:rPr>
                <a:t> - Andrew</a:t>
              </a:r>
              <a:endParaRPr sz="1000" b="1">
                <a:solidFill>
                  <a:srgbClr val="404040"/>
                </a:solidFill>
                <a:latin typeface="Lora"/>
                <a:ea typeface="Lora"/>
                <a:cs typeface="Lora"/>
                <a:sym typeface="Lora"/>
              </a:endParaRPr>
            </a:p>
            <a:p>
              <a:pPr marL="457189" indent="-292093">
                <a:lnSpc>
                  <a:spcPct val="115000"/>
                </a:lnSpc>
                <a:buClr>
                  <a:srgbClr val="404040"/>
                </a:buClr>
                <a:buSzPts val="1000"/>
                <a:buFont typeface="Lora"/>
                <a:buChar char="●"/>
              </a:pPr>
              <a:r>
                <a:rPr lang="en" sz="1000" b="1" i="1">
                  <a:solidFill>
                    <a:srgbClr val="404040"/>
                  </a:solidFill>
                  <a:latin typeface="Lora"/>
                  <a:ea typeface="Lora"/>
                  <a:cs typeface="Lora"/>
                  <a:sym typeface="Lora"/>
                </a:rPr>
                <a:t>‘I am a new user of SasView and I think it is a very useful and practical tool’</a:t>
              </a:r>
              <a:r>
                <a:rPr lang="en" sz="1000" b="1">
                  <a:solidFill>
                    <a:srgbClr val="404040"/>
                  </a:solidFill>
                  <a:latin typeface="Lora"/>
                  <a:ea typeface="Lora"/>
                  <a:cs typeface="Lora"/>
                  <a:sym typeface="Lora"/>
                </a:rPr>
                <a:t> - Arnaud</a:t>
              </a:r>
              <a:endParaRPr sz="1000" b="1">
                <a:solidFill>
                  <a:srgbClr val="404040"/>
                </a:solidFill>
                <a:latin typeface="Lora"/>
                <a:ea typeface="Lora"/>
                <a:cs typeface="Lora"/>
                <a:sym typeface="Lora"/>
              </a:endParaRPr>
            </a:p>
            <a:p>
              <a:pPr marL="457189" indent="-292093">
                <a:lnSpc>
                  <a:spcPct val="115000"/>
                </a:lnSpc>
                <a:buClr>
                  <a:srgbClr val="404040"/>
                </a:buClr>
                <a:buSzPts val="1000"/>
                <a:buFont typeface="Lora"/>
                <a:buChar char="●"/>
              </a:pPr>
              <a:r>
                <a:rPr lang="en" sz="1000" b="1" i="1">
                  <a:solidFill>
                    <a:srgbClr val="404040"/>
                  </a:solidFill>
                  <a:latin typeface="Lora"/>
                  <a:ea typeface="Lora"/>
                  <a:cs typeface="Lora"/>
                  <a:sym typeface="Lora"/>
                </a:rPr>
                <a:t>‘Within 30 seconds…I am completely converted to SasView!’</a:t>
              </a:r>
              <a:r>
                <a:rPr lang="en" sz="1000" b="1">
                  <a:solidFill>
                    <a:srgbClr val="404040"/>
                  </a:solidFill>
                  <a:latin typeface="Lora"/>
                  <a:ea typeface="Lora"/>
                  <a:cs typeface="Lora"/>
                  <a:sym typeface="Lora"/>
                </a:rPr>
                <a:t> - Mike</a:t>
              </a:r>
              <a:endParaRPr sz="1000" b="1">
                <a:solidFill>
                  <a:srgbClr val="404040"/>
                </a:solidFill>
                <a:latin typeface="Lora"/>
                <a:ea typeface="Lora"/>
                <a:cs typeface="Lora"/>
                <a:sym typeface="Lora"/>
              </a:endParaRPr>
            </a:p>
            <a:p>
              <a:pPr marL="457189" indent="-292093">
                <a:lnSpc>
                  <a:spcPct val="115000"/>
                </a:lnSpc>
                <a:buClr>
                  <a:srgbClr val="404040"/>
                </a:buClr>
                <a:buSzPts val="1000"/>
                <a:buFont typeface="Lora"/>
                <a:buChar char="●"/>
              </a:pPr>
              <a:r>
                <a:rPr lang="en" sz="1000" b="1" i="1">
                  <a:solidFill>
                    <a:srgbClr val="404040"/>
                  </a:solidFill>
                  <a:latin typeface="Lora"/>
                  <a:ea typeface="Lora"/>
                  <a:cs typeface="Lora"/>
                  <a:sym typeface="Lora"/>
                </a:rPr>
                <a:t>‘Thank you for creating and maintaining SasView. It is an incredibly helpful tool, and I use it regularly’</a:t>
              </a:r>
              <a:r>
                <a:rPr lang="en" sz="1000" b="1">
                  <a:solidFill>
                    <a:srgbClr val="404040"/>
                  </a:solidFill>
                  <a:latin typeface="Lora"/>
                  <a:ea typeface="Lora"/>
                  <a:cs typeface="Lora"/>
                  <a:sym typeface="Lora"/>
                </a:rPr>
                <a:t> - Pasha</a:t>
              </a:r>
              <a:endParaRPr sz="1000" b="1">
                <a:solidFill>
                  <a:srgbClr val="404040"/>
                </a:solidFill>
                <a:latin typeface="Lora"/>
                <a:ea typeface="Lora"/>
                <a:cs typeface="Lora"/>
                <a:sym typeface="Lora"/>
              </a:endParaRPr>
            </a:p>
            <a:p>
              <a:pPr marL="457189" indent="-292093">
                <a:lnSpc>
                  <a:spcPct val="115000"/>
                </a:lnSpc>
                <a:buClr>
                  <a:srgbClr val="404040"/>
                </a:buClr>
                <a:buSzPts val="1000"/>
                <a:buFont typeface="Lora"/>
                <a:buChar char="●"/>
              </a:pPr>
              <a:r>
                <a:rPr lang="en" sz="1000" b="1" i="1">
                  <a:solidFill>
                    <a:srgbClr val="404040"/>
                  </a:solidFill>
                  <a:latin typeface="Lora"/>
                  <a:ea typeface="Lora"/>
                  <a:cs typeface="Lora"/>
                  <a:sym typeface="Lora"/>
                </a:rPr>
                <a:t>‘All the best and thank you again to carry on such a good job on SasView’</a:t>
              </a:r>
              <a:r>
                <a:rPr lang="en" sz="1000" b="1">
                  <a:solidFill>
                    <a:srgbClr val="404040"/>
                  </a:solidFill>
                  <a:latin typeface="Lora"/>
                  <a:ea typeface="Lora"/>
                  <a:cs typeface="Lora"/>
                  <a:sym typeface="Lora"/>
                </a:rPr>
                <a:t> - Niki</a:t>
              </a:r>
              <a:endParaRPr sz="1000" b="1">
                <a:solidFill>
                  <a:srgbClr val="404040"/>
                </a:solidFill>
                <a:latin typeface="Lora"/>
                <a:ea typeface="Lora"/>
                <a:cs typeface="Lora"/>
                <a:sym typeface="Lora"/>
              </a:endParaRPr>
            </a:p>
            <a:p>
              <a:pPr marL="457189" indent="-292093">
                <a:lnSpc>
                  <a:spcPct val="115000"/>
                </a:lnSpc>
                <a:buClr>
                  <a:srgbClr val="404040"/>
                </a:buClr>
                <a:buSzPts val="1000"/>
                <a:buFont typeface="Lora"/>
                <a:buChar char="●"/>
              </a:pPr>
              <a:r>
                <a:rPr lang="en" sz="1000" b="1" i="1">
                  <a:solidFill>
                    <a:srgbClr val="404040"/>
                  </a:solidFill>
                  <a:latin typeface="Lora"/>
                  <a:ea typeface="Lora"/>
                  <a:cs typeface="Lora"/>
                  <a:sym typeface="Lora"/>
                </a:rPr>
                <a:t>‘Ooooh NICE PROGRAMME!! Hours of fun!’</a:t>
              </a:r>
              <a:r>
                <a:rPr lang="en" sz="1000" b="1">
                  <a:solidFill>
                    <a:srgbClr val="404040"/>
                  </a:solidFill>
                  <a:latin typeface="Lora"/>
                  <a:ea typeface="Lora"/>
                  <a:cs typeface="Lora"/>
                  <a:sym typeface="Lora"/>
                </a:rPr>
                <a:t> - Stuart</a:t>
              </a:r>
              <a:endParaRPr sz="1000" b="1">
                <a:solidFill>
                  <a:srgbClr val="404040"/>
                </a:solidFill>
                <a:latin typeface="Lora"/>
                <a:ea typeface="Lora"/>
                <a:cs typeface="Lora"/>
                <a:sym typeface="Lora"/>
              </a:endParaRPr>
            </a:p>
            <a:p>
              <a:pPr marL="457189" indent="-292093">
                <a:lnSpc>
                  <a:spcPct val="115000"/>
                </a:lnSpc>
                <a:buClr>
                  <a:srgbClr val="404040"/>
                </a:buClr>
                <a:buSzPts val="1000"/>
                <a:buFont typeface="Lora"/>
                <a:buChar char="●"/>
              </a:pPr>
              <a:r>
                <a:rPr lang="en" sz="1000" b="1" i="1">
                  <a:solidFill>
                    <a:srgbClr val="404040"/>
                  </a:solidFill>
                  <a:latin typeface="Lora"/>
                  <a:ea typeface="Lora"/>
                  <a:cs typeface="Lora"/>
                  <a:sym typeface="Lora"/>
                </a:rPr>
                <a:t>‘I love such amazing software so much. It help our researches a lot.’</a:t>
              </a:r>
              <a:r>
                <a:rPr lang="en" sz="1000" b="1">
                  <a:solidFill>
                    <a:srgbClr val="404040"/>
                  </a:solidFill>
                  <a:latin typeface="Lora"/>
                  <a:ea typeface="Lora"/>
                  <a:cs typeface="Lora"/>
                  <a:sym typeface="Lora"/>
                </a:rPr>
                <a:t> - Po-Wei</a:t>
              </a:r>
              <a:endParaRPr sz="1000" b="1">
                <a:solidFill>
                  <a:srgbClr val="404040"/>
                </a:solidFill>
                <a:latin typeface="Lora"/>
                <a:ea typeface="Lora"/>
                <a:cs typeface="Lora"/>
                <a:sym typeface="Lora"/>
              </a:endParaRPr>
            </a:p>
            <a:p>
              <a:pPr>
                <a:spcBef>
                  <a:spcPts val="800"/>
                </a:spcBef>
              </a:pPr>
              <a:endParaRPr sz="1000" b="1">
                <a:latin typeface="Tahoma"/>
                <a:ea typeface="Tahoma"/>
                <a:cs typeface="Tahoma"/>
                <a:sym typeface="Tahoma"/>
              </a:endParaRPr>
            </a:p>
          </p:txBody>
        </p:sp>
      </p:grpSp>
      <p:sp>
        <p:nvSpPr>
          <p:cNvPr id="2" name="Slide Number Placeholder 1">
            <a:extLst>
              <a:ext uri="{FF2B5EF4-FFF2-40B4-BE49-F238E27FC236}">
                <a16:creationId xmlns:a16="http://schemas.microsoft.com/office/drawing/2014/main" id="{21D89804-57A1-6FC1-1CE3-A637FD505E11}"/>
              </a:ext>
            </a:extLst>
          </p:cNvPr>
          <p:cNvSpPr>
            <a:spLocks noGrp="1"/>
          </p:cNvSpPr>
          <p:nvPr>
            <p:ph type="sldNum" idx="12"/>
          </p:nvPr>
        </p:nvSpPr>
        <p:spPr/>
        <p:txBody>
          <a:bodyPr/>
          <a:lstStyle/>
          <a:p>
            <a:fld id="{00000000-1234-1234-1234-123412341234}" type="slidenum">
              <a:rPr lang="en"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a:extLst>
              <a:ext uri="{FF2B5EF4-FFF2-40B4-BE49-F238E27FC236}">
                <a16:creationId xmlns:a16="http://schemas.microsoft.com/office/drawing/2014/main" id="{A3DDECBB-B5B9-44A3-BA75-BA05984FC04A}"/>
              </a:ext>
            </a:extLst>
          </p:cNvPr>
          <p:cNvCxnSpPr>
            <a:cxnSpLocks/>
          </p:cNvCxnSpPr>
          <p:nvPr/>
        </p:nvCxnSpPr>
        <p:spPr>
          <a:xfrm flipV="1">
            <a:off x="674560" y="2160978"/>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EA02C1A-78C2-417C-881B-027FC90AB1F5}"/>
              </a:ext>
            </a:extLst>
          </p:cNvPr>
          <p:cNvCxnSpPr>
            <a:cxnSpLocks/>
          </p:cNvCxnSpPr>
          <p:nvPr/>
        </p:nvCxnSpPr>
        <p:spPr>
          <a:xfrm>
            <a:off x="674560" y="6091956"/>
            <a:ext cx="4984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6AF21BE-0E3D-4A32-A995-E8A9867BC203}"/>
              </a:ext>
            </a:extLst>
          </p:cNvPr>
          <p:cNvSpPr txBox="1"/>
          <p:nvPr/>
        </p:nvSpPr>
        <p:spPr>
          <a:xfrm rot="16200000">
            <a:off x="-207573" y="3941801"/>
            <a:ext cx="1394934" cy="369332"/>
          </a:xfrm>
          <a:prstGeom prst="rect">
            <a:avLst/>
          </a:prstGeom>
          <a:noFill/>
        </p:spPr>
        <p:txBody>
          <a:bodyPr wrap="square" rtlCol="0">
            <a:spAutoFit/>
          </a:bodyPr>
          <a:lstStyle/>
          <a:p>
            <a:r>
              <a:rPr lang="en-US" b="1" dirty="0">
                <a:solidFill>
                  <a:schemeClr val="accent6"/>
                </a:solidFill>
              </a:rPr>
              <a:t>$$MONEY$$</a:t>
            </a:r>
          </a:p>
        </p:txBody>
      </p:sp>
      <p:sp>
        <p:nvSpPr>
          <p:cNvPr id="52" name="TextBox 51">
            <a:extLst>
              <a:ext uri="{FF2B5EF4-FFF2-40B4-BE49-F238E27FC236}">
                <a16:creationId xmlns:a16="http://schemas.microsoft.com/office/drawing/2014/main" id="{7E5D5B1F-1FD8-4627-B33C-40E23F75563D}"/>
              </a:ext>
            </a:extLst>
          </p:cNvPr>
          <p:cNvSpPr txBox="1"/>
          <p:nvPr/>
        </p:nvSpPr>
        <p:spPr>
          <a:xfrm>
            <a:off x="1851059" y="6245543"/>
            <a:ext cx="657552" cy="369332"/>
          </a:xfrm>
          <a:prstGeom prst="rect">
            <a:avLst/>
          </a:prstGeom>
          <a:noFill/>
        </p:spPr>
        <p:txBody>
          <a:bodyPr wrap="square" rtlCol="0">
            <a:spAutoFit/>
          </a:bodyPr>
          <a:lstStyle/>
          <a:p>
            <a:r>
              <a:rPr lang="en-US" b="1" dirty="0">
                <a:solidFill>
                  <a:schemeClr val="accent6"/>
                </a:solidFill>
              </a:rPr>
              <a:t>Time</a:t>
            </a:r>
          </a:p>
        </p:txBody>
      </p:sp>
      <p:sp>
        <p:nvSpPr>
          <p:cNvPr id="27" name="TextBox 26">
            <a:extLst>
              <a:ext uri="{FF2B5EF4-FFF2-40B4-BE49-F238E27FC236}">
                <a16:creationId xmlns:a16="http://schemas.microsoft.com/office/drawing/2014/main" id="{EC51131F-532E-4C96-95AF-BF25C77CE49D}"/>
              </a:ext>
            </a:extLst>
          </p:cNvPr>
          <p:cNvSpPr txBox="1"/>
          <p:nvPr/>
        </p:nvSpPr>
        <p:spPr>
          <a:xfrm>
            <a:off x="3035293" y="181268"/>
            <a:ext cx="6291659" cy="1077218"/>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II</a:t>
            </a:r>
          </a:p>
          <a:p>
            <a:r>
              <a:rPr lang="en-US" sz="3200" b="1" dirty="0">
                <a:solidFill>
                  <a:schemeClr val="accent1"/>
                </a:solidFill>
                <a:latin typeface="Times New Roman" panose="02020603050405020304" pitchFamily="18" charset="0"/>
                <a:cs typeface="Times New Roman" panose="02020603050405020304" pitchFamily="18" charset="0"/>
              </a:rPr>
              <a:t>The feast and famine roller coaster</a:t>
            </a:r>
          </a:p>
        </p:txBody>
      </p:sp>
      <p:sp>
        <p:nvSpPr>
          <p:cNvPr id="4" name="TextBox 3">
            <a:extLst>
              <a:ext uri="{FF2B5EF4-FFF2-40B4-BE49-F238E27FC236}">
                <a16:creationId xmlns:a16="http://schemas.microsoft.com/office/drawing/2014/main" id="{1C8642D8-C820-4F5C-A82F-E0979711FC12}"/>
              </a:ext>
            </a:extLst>
          </p:cNvPr>
          <p:cNvSpPr txBox="1"/>
          <p:nvPr/>
        </p:nvSpPr>
        <p:spPr>
          <a:xfrm>
            <a:off x="1381284" y="1361869"/>
            <a:ext cx="2883033" cy="461665"/>
          </a:xfrm>
          <a:prstGeom prst="rect">
            <a:avLst/>
          </a:prstGeom>
          <a:noFill/>
        </p:spPr>
        <p:txBody>
          <a:bodyPr wrap="none" rtlCol="0">
            <a:spAutoFit/>
          </a:bodyPr>
          <a:lstStyle/>
          <a:p>
            <a:r>
              <a:rPr lang="en-US" sz="2400" dirty="0"/>
              <a:t>The Valley(s) of death</a:t>
            </a:r>
          </a:p>
        </p:txBody>
      </p:sp>
      <p:sp>
        <p:nvSpPr>
          <p:cNvPr id="8" name="Shape 158">
            <a:extLst>
              <a:ext uri="{FF2B5EF4-FFF2-40B4-BE49-F238E27FC236}">
                <a16:creationId xmlns:a16="http://schemas.microsoft.com/office/drawing/2014/main" id="{0095679E-C8E0-4289-A648-3379F7408B17}"/>
              </a:ext>
            </a:extLst>
          </p:cNvPr>
          <p:cNvSpPr/>
          <p:nvPr/>
        </p:nvSpPr>
        <p:spPr>
          <a:xfrm>
            <a:off x="5876596" y="3678573"/>
            <a:ext cx="6398861" cy="1196095"/>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09534">
              <a:defRPr sz="3400">
                <a:latin typeface="Arial"/>
                <a:ea typeface="Arial"/>
                <a:cs typeface="Arial"/>
                <a:sym typeface="Arial"/>
              </a:defRPr>
            </a:pPr>
            <a:r>
              <a:rPr lang="en-US" sz="2391" dirty="0"/>
              <a:t>Special funding (grants) do no fund long term maintenance and ongoing development. They fund “big new (transformative) ideas”</a:t>
            </a:r>
          </a:p>
        </p:txBody>
      </p:sp>
      <p:sp>
        <p:nvSpPr>
          <p:cNvPr id="9" name="Shape 160">
            <a:extLst>
              <a:ext uri="{FF2B5EF4-FFF2-40B4-BE49-F238E27FC236}">
                <a16:creationId xmlns:a16="http://schemas.microsoft.com/office/drawing/2014/main" id="{8315B7C2-A425-4586-A6EB-D6006DDFEE00}"/>
              </a:ext>
            </a:extLst>
          </p:cNvPr>
          <p:cNvSpPr txBox="1">
            <a:spLocks/>
          </p:cNvSpPr>
          <p:nvPr/>
        </p:nvSpPr>
        <p:spPr>
          <a:xfrm>
            <a:off x="5636389" y="1258486"/>
            <a:ext cx="6398862" cy="75703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Analysis Software - Who’s Job is it Anyway?</a:t>
            </a:r>
          </a:p>
          <a:p>
            <a:pPr algn="ctr"/>
            <a:r>
              <a:rPr lang="en-US" sz="2400" i="1" dirty="0">
                <a:solidFill>
                  <a:srgbClr val="00B0F0"/>
                </a:solidFill>
              </a:rPr>
              <a:t>- The domain science funding agencies</a:t>
            </a:r>
          </a:p>
        </p:txBody>
      </p:sp>
      <p:sp>
        <p:nvSpPr>
          <p:cNvPr id="10" name="Shape 158">
            <a:extLst>
              <a:ext uri="{FF2B5EF4-FFF2-40B4-BE49-F238E27FC236}">
                <a16:creationId xmlns:a16="http://schemas.microsoft.com/office/drawing/2014/main" id="{10A958EF-95BD-458A-8588-AF5CA8635070}"/>
              </a:ext>
            </a:extLst>
          </p:cNvPr>
          <p:cNvSpPr/>
          <p:nvPr/>
        </p:nvSpPr>
        <p:spPr>
          <a:xfrm>
            <a:off x="5876597" y="2684631"/>
            <a:ext cx="6398861" cy="82817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09534">
              <a:defRPr sz="3400">
                <a:latin typeface="Arial"/>
                <a:ea typeface="Arial"/>
                <a:cs typeface="Arial"/>
                <a:sym typeface="Arial"/>
              </a:defRPr>
            </a:pPr>
            <a:r>
              <a:rPr lang="en-US" sz="2391" dirty="0"/>
              <a:t>Facility directors discretion, NIH, NSF, DOE, etc.</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A3F9126-18BD-A7D9-8AC1-B25DA22F7404}"/>
                  </a:ext>
                </a:extLst>
              </p14:cNvPr>
              <p14:cNvContentPartPr/>
              <p14:nvPr/>
            </p14:nvContentPartPr>
            <p14:xfrm>
              <a:off x="883544" y="2698964"/>
              <a:ext cx="5133975" cy="3181350"/>
            </p14:xfrm>
          </p:contentPart>
        </mc:Choice>
        <mc:Fallback xmlns="">
          <p:pic>
            <p:nvPicPr>
              <p:cNvPr id="7" name="Ink 6">
                <a:extLst>
                  <a:ext uri="{FF2B5EF4-FFF2-40B4-BE49-F238E27FC236}">
                    <a16:creationId xmlns:a16="http://schemas.microsoft.com/office/drawing/2014/main" id="{AA3F9126-18BD-A7D9-8AC1-B25DA22F7404}"/>
                  </a:ext>
                </a:extLst>
              </p:cNvPr>
              <p:cNvPicPr/>
              <p:nvPr/>
            </p:nvPicPr>
            <p:blipFill>
              <a:blip r:embed="rId3"/>
              <a:stretch>
                <a:fillRect/>
              </a:stretch>
            </p:blipFill>
            <p:spPr>
              <a:xfrm>
                <a:off x="865910" y="2681310"/>
                <a:ext cx="5169603" cy="3217019"/>
              </a:xfrm>
              <a:prstGeom prst="rect">
                <a:avLst/>
              </a:prstGeom>
            </p:spPr>
          </p:pic>
        </mc:Fallback>
      </mc:AlternateContent>
    </p:spTree>
    <p:extLst>
      <p:ext uri="{BB962C8B-B14F-4D97-AF65-F5344CB8AC3E}">
        <p14:creationId xmlns:p14="http://schemas.microsoft.com/office/powerpoint/2010/main" val="2232155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D83971-10F8-440D-9386-8F980E4BD1E3}"/>
              </a:ext>
            </a:extLst>
          </p:cNvPr>
          <p:cNvGrpSpPr/>
          <p:nvPr/>
        </p:nvGrpSpPr>
        <p:grpSpPr>
          <a:xfrm>
            <a:off x="538783" y="1935413"/>
            <a:ext cx="4865583" cy="4453897"/>
            <a:chOff x="233983" y="1131216"/>
            <a:chExt cx="4865583" cy="4453897"/>
          </a:xfrm>
        </p:grpSpPr>
        <p:cxnSp>
          <p:nvCxnSpPr>
            <p:cNvPr id="10" name="Straight Arrow Connector 9">
              <a:extLst>
                <a:ext uri="{FF2B5EF4-FFF2-40B4-BE49-F238E27FC236}">
                  <a16:creationId xmlns:a16="http://schemas.microsoft.com/office/drawing/2014/main" id="{D5AE0C16-E8E2-4A2C-80C2-F318CCA4398A}"/>
                </a:ext>
              </a:extLst>
            </p:cNvPr>
            <p:cNvCxnSpPr>
              <a:cxnSpLocks/>
            </p:cNvCxnSpPr>
            <p:nvPr/>
          </p:nvCxnSpPr>
          <p:spPr>
            <a:xfrm flipV="1">
              <a:off x="603315" y="1131216"/>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4CAD36-8CB2-4ECF-9D2A-4ECC9C926F12}"/>
                </a:ext>
              </a:extLst>
            </p:cNvPr>
            <p:cNvCxnSpPr>
              <a:cxnSpLocks/>
            </p:cNvCxnSpPr>
            <p:nvPr/>
          </p:nvCxnSpPr>
          <p:spPr>
            <a:xfrm>
              <a:off x="603315" y="5062194"/>
              <a:ext cx="3534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3D5245-E08D-47E8-BE4B-DF73E3CF0422}"/>
                </a:ext>
              </a:extLst>
            </p:cNvPr>
            <p:cNvSpPr txBox="1"/>
            <p:nvPr/>
          </p:nvSpPr>
          <p:spPr>
            <a:xfrm rot="16200000">
              <a:off x="-278818" y="2912039"/>
              <a:ext cx="1394934" cy="369332"/>
            </a:xfrm>
            <a:prstGeom prst="rect">
              <a:avLst/>
            </a:prstGeom>
            <a:noFill/>
          </p:spPr>
          <p:txBody>
            <a:bodyPr wrap="none" rtlCol="0">
              <a:spAutoFit/>
            </a:bodyPr>
            <a:lstStyle/>
            <a:p>
              <a:r>
                <a:rPr lang="en-US" b="1" dirty="0">
                  <a:solidFill>
                    <a:schemeClr val="accent6"/>
                  </a:solidFill>
                </a:rPr>
                <a:t>$$MONEY$$</a:t>
              </a:r>
            </a:p>
          </p:txBody>
        </p:sp>
        <p:sp>
          <p:nvSpPr>
            <p:cNvPr id="15" name="TextBox 14">
              <a:extLst>
                <a:ext uri="{FF2B5EF4-FFF2-40B4-BE49-F238E27FC236}">
                  <a16:creationId xmlns:a16="http://schemas.microsoft.com/office/drawing/2014/main" id="{59A121FD-6DB8-4B17-AD93-82B95BCF442E}"/>
                </a:ext>
              </a:extLst>
            </p:cNvPr>
            <p:cNvSpPr txBox="1"/>
            <p:nvPr/>
          </p:nvSpPr>
          <p:spPr>
            <a:xfrm>
              <a:off x="1779814" y="5215781"/>
              <a:ext cx="657552" cy="369332"/>
            </a:xfrm>
            <a:prstGeom prst="rect">
              <a:avLst/>
            </a:prstGeom>
            <a:noFill/>
          </p:spPr>
          <p:txBody>
            <a:bodyPr wrap="none" rtlCol="0">
              <a:spAutoFit/>
            </a:bodyPr>
            <a:lstStyle/>
            <a:p>
              <a:r>
                <a:rPr lang="en-US" b="1" dirty="0">
                  <a:solidFill>
                    <a:schemeClr val="accent6"/>
                  </a:solidFill>
                </a:rPr>
                <a:t>Time</a:t>
              </a:r>
            </a:p>
          </p:txBody>
        </p:sp>
        <p:sp>
          <p:nvSpPr>
            <p:cNvPr id="16" name="Rectangle 15">
              <a:extLst>
                <a:ext uri="{FF2B5EF4-FFF2-40B4-BE49-F238E27FC236}">
                  <a16:creationId xmlns:a16="http://schemas.microsoft.com/office/drawing/2014/main" id="{D70B7B7F-D0E9-4128-9821-79C92A7E7995}"/>
                </a:ext>
              </a:extLst>
            </p:cNvPr>
            <p:cNvSpPr/>
            <p:nvPr/>
          </p:nvSpPr>
          <p:spPr>
            <a:xfrm>
              <a:off x="603315" y="1630837"/>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9F6AFDC5-3B98-405D-99B9-C16EA694D8D7}"/>
                </a:ext>
              </a:extLst>
            </p:cNvPr>
            <p:cNvSpPr/>
            <p:nvPr/>
          </p:nvSpPr>
          <p:spPr>
            <a:xfrm>
              <a:off x="1065199" y="1631979"/>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6A4C6312-4427-415C-B915-EE85E3BFC1A9}"/>
                </a:ext>
              </a:extLst>
            </p:cNvPr>
            <p:cNvSpPr/>
            <p:nvPr/>
          </p:nvSpPr>
          <p:spPr>
            <a:xfrm>
              <a:off x="1527082" y="2663190"/>
              <a:ext cx="461884" cy="2404147"/>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B873CE82-A6E6-4201-81F0-4F34A8DD0E70}"/>
                </a:ext>
              </a:extLst>
            </p:cNvPr>
            <p:cNvSpPr/>
            <p:nvPr/>
          </p:nvSpPr>
          <p:spPr>
            <a:xfrm>
              <a:off x="1988965" y="3794172"/>
              <a:ext cx="461884" cy="127316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8D6F8C46-3B65-40BE-8BF2-C59F191B6973}"/>
                </a:ext>
              </a:extLst>
            </p:cNvPr>
            <p:cNvSpPr/>
            <p:nvPr/>
          </p:nvSpPr>
          <p:spPr>
            <a:xfrm>
              <a:off x="2496569" y="4583430"/>
              <a:ext cx="461884" cy="506767"/>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rtlCol="0" anchor="t" anchorCtr="0">
              <a:scene3d>
                <a:camera prst="orthographicFront">
                  <a:rot lat="0" lon="0" rev="0"/>
                </a:camera>
                <a:lightRig rig="threePt" dir="t"/>
              </a:scene3d>
            </a:bodyP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1DD255E7-1472-4A98-831D-658D3B8A06BE}"/>
                </a:ext>
              </a:extLst>
            </p:cNvPr>
            <p:cNvSpPr txBox="1"/>
            <p:nvPr/>
          </p:nvSpPr>
          <p:spPr>
            <a:xfrm rot="5400000">
              <a:off x="1503987" y="3590011"/>
              <a:ext cx="2538708" cy="461665"/>
            </a:xfrm>
            <a:prstGeom prst="rect">
              <a:avLst/>
            </a:prstGeom>
            <a:noFill/>
          </p:spPr>
          <p:txBody>
            <a:bodyPr wrap="none" rtlCol="0">
              <a:spAutoFit/>
            </a:bodyPr>
            <a:lstStyle/>
            <a:p>
              <a:r>
                <a:rPr lang="en-US" sz="2400" dirty="0"/>
                <a:t>Reduction </a:t>
              </a:r>
              <a:r>
                <a:rPr lang="en-US" sz="2400" dirty="0" err="1"/>
                <a:t>Sofware</a:t>
              </a:r>
              <a:endParaRPr lang="en-US" sz="2400" dirty="0"/>
            </a:p>
          </p:txBody>
        </p:sp>
        <p:sp>
          <p:nvSpPr>
            <p:cNvPr id="22" name="TextBox 21">
              <a:extLst>
                <a:ext uri="{FF2B5EF4-FFF2-40B4-BE49-F238E27FC236}">
                  <a16:creationId xmlns:a16="http://schemas.microsoft.com/office/drawing/2014/main" id="{61CFF156-D5FE-40C4-9E1B-20272B40F8F5}"/>
                </a:ext>
              </a:extLst>
            </p:cNvPr>
            <p:cNvSpPr txBox="1"/>
            <p:nvPr/>
          </p:nvSpPr>
          <p:spPr>
            <a:xfrm rot="5400000">
              <a:off x="1213062" y="3829660"/>
              <a:ext cx="2059410" cy="461665"/>
            </a:xfrm>
            <a:prstGeom prst="rect">
              <a:avLst/>
            </a:prstGeom>
            <a:noFill/>
          </p:spPr>
          <p:txBody>
            <a:bodyPr wrap="none" rtlCol="0">
              <a:spAutoFit/>
            </a:bodyPr>
            <a:lstStyle/>
            <a:p>
              <a:r>
                <a:rPr lang="en-US" sz="2400" dirty="0"/>
                <a:t>Data Hardware</a:t>
              </a:r>
            </a:p>
          </p:txBody>
        </p:sp>
        <p:sp>
          <p:nvSpPr>
            <p:cNvPr id="23" name="TextBox 22">
              <a:extLst>
                <a:ext uri="{FF2B5EF4-FFF2-40B4-BE49-F238E27FC236}">
                  <a16:creationId xmlns:a16="http://schemas.microsoft.com/office/drawing/2014/main" id="{EA9ECC90-302B-407E-8AE9-5D031425A1D6}"/>
                </a:ext>
              </a:extLst>
            </p:cNvPr>
            <p:cNvSpPr txBox="1"/>
            <p:nvPr/>
          </p:nvSpPr>
          <p:spPr>
            <a:xfrm rot="5400000">
              <a:off x="948776" y="4012787"/>
              <a:ext cx="1693156" cy="461665"/>
            </a:xfrm>
            <a:prstGeom prst="rect">
              <a:avLst/>
            </a:prstGeom>
            <a:noFill/>
          </p:spPr>
          <p:txBody>
            <a:bodyPr wrap="none" rtlCol="0">
              <a:spAutoFit/>
            </a:bodyPr>
            <a:lstStyle/>
            <a:p>
              <a:r>
                <a:rPr lang="en-US" sz="2400" dirty="0"/>
                <a:t>Instruments</a:t>
              </a:r>
            </a:p>
          </p:txBody>
        </p:sp>
        <p:sp>
          <p:nvSpPr>
            <p:cNvPr id="24" name="TextBox 23">
              <a:extLst>
                <a:ext uri="{FF2B5EF4-FFF2-40B4-BE49-F238E27FC236}">
                  <a16:creationId xmlns:a16="http://schemas.microsoft.com/office/drawing/2014/main" id="{3311BF28-923C-4CE2-9F54-5AE1796676B6}"/>
                </a:ext>
              </a:extLst>
            </p:cNvPr>
            <p:cNvSpPr txBox="1"/>
            <p:nvPr/>
          </p:nvSpPr>
          <p:spPr>
            <a:xfrm rot="5400000">
              <a:off x="-34709" y="3505437"/>
              <a:ext cx="2707857" cy="461665"/>
            </a:xfrm>
            <a:prstGeom prst="rect">
              <a:avLst/>
            </a:prstGeom>
            <a:noFill/>
          </p:spPr>
          <p:txBody>
            <a:bodyPr wrap="none" rtlCol="0">
              <a:spAutoFit/>
            </a:bodyPr>
            <a:lstStyle/>
            <a:p>
              <a:r>
                <a:rPr lang="en-US" sz="2400" dirty="0"/>
                <a:t>Source Construction</a:t>
              </a:r>
            </a:p>
          </p:txBody>
        </p:sp>
        <p:sp>
          <p:nvSpPr>
            <p:cNvPr id="25" name="TextBox 24">
              <a:extLst>
                <a:ext uri="{FF2B5EF4-FFF2-40B4-BE49-F238E27FC236}">
                  <a16:creationId xmlns:a16="http://schemas.microsoft.com/office/drawing/2014/main" id="{2C5A7261-DE30-4229-A26E-03077C4391B4}"/>
                </a:ext>
              </a:extLst>
            </p:cNvPr>
            <p:cNvSpPr txBox="1"/>
            <p:nvPr/>
          </p:nvSpPr>
          <p:spPr>
            <a:xfrm rot="5400000">
              <a:off x="-305367" y="3673913"/>
              <a:ext cx="2370905" cy="461665"/>
            </a:xfrm>
            <a:prstGeom prst="rect">
              <a:avLst/>
            </a:prstGeom>
            <a:noFill/>
          </p:spPr>
          <p:txBody>
            <a:bodyPr wrap="none" rtlCol="0">
              <a:spAutoFit/>
            </a:bodyPr>
            <a:lstStyle/>
            <a:p>
              <a:r>
                <a:rPr lang="en-US" sz="2400" dirty="0"/>
                <a:t>Civil Construction</a:t>
              </a:r>
            </a:p>
          </p:txBody>
        </p:sp>
        <p:sp>
          <p:nvSpPr>
            <p:cNvPr id="26" name="TextBox 25">
              <a:extLst>
                <a:ext uri="{FF2B5EF4-FFF2-40B4-BE49-F238E27FC236}">
                  <a16:creationId xmlns:a16="http://schemas.microsoft.com/office/drawing/2014/main" id="{862FCC1E-6BA1-4AFC-9801-A012B3545DA6}"/>
                </a:ext>
              </a:extLst>
            </p:cNvPr>
            <p:cNvSpPr txBox="1"/>
            <p:nvPr/>
          </p:nvSpPr>
          <p:spPr>
            <a:xfrm>
              <a:off x="3508553" y="3825109"/>
              <a:ext cx="1591013" cy="830997"/>
            </a:xfrm>
            <a:prstGeom prst="rect">
              <a:avLst/>
            </a:prstGeom>
            <a:noFill/>
          </p:spPr>
          <p:txBody>
            <a:bodyPr wrap="none" rtlCol="0">
              <a:spAutoFit/>
            </a:bodyPr>
            <a:lstStyle/>
            <a:p>
              <a:r>
                <a:rPr lang="en-US" sz="2400" dirty="0"/>
                <a:t>Analysis</a:t>
              </a:r>
            </a:p>
            <a:p>
              <a:r>
                <a:rPr lang="en-US" sz="2400" dirty="0"/>
                <a:t>Software??</a:t>
              </a:r>
            </a:p>
          </p:txBody>
        </p:sp>
        <p:sp>
          <p:nvSpPr>
            <p:cNvPr id="28" name="Freeform: Shape 27">
              <a:extLst>
                <a:ext uri="{FF2B5EF4-FFF2-40B4-BE49-F238E27FC236}">
                  <a16:creationId xmlns:a16="http://schemas.microsoft.com/office/drawing/2014/main" id="{67D9E42A-E104-43B2-86E7-5D2BD7751E07}"/>
                </a:ext>
              </a:extLst>
            </p:cNvPr>
            <p:cNvSpPr/>
            <p:nvPr/>
          </p:nvSpPr>
          <p:spPr>
            <a:xfrm>
              <a:off x="3185321" y="4055943"/>
              <a:ext cx="323232" cy="100624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5522794"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III</a:t>
            </a:r>
          </a:p>
        </p:txBody>
      </p:sp>
      <p:sp>
        <p:nvSpPr>
          <p:cNvPr id="27" name="Shape 157">
            <a:extLst>
              <a:ext uri="{FF2B5EF4-FFF2-40B4-BE49-F238E27FC236}">
                <a16:creationId xmlns:a16="http://schemas.microsoft.com/office/drawing/2014/main" id="{C987A36F-1251-436B-9D4A-0B7477EFBDEB}"/>
              </a:ext>
            </a:extLst>
          </p:cNvPr>
          <p:cNvSpPr/>
          <p:nvPr/>
        </p:nvSpPr>
        <p:spPr>
          <a:xfrm>
            <a:off x="5406141" y="3428781"/>
            <a:ext cx="6729932" cy="8281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t>Analysis Software is really unbounded. The needs are nearly infinite and constantly evolving.</a:t>
            </a:r>
          </a:p>
        </p:txBody>
      </p:sp>
      <p:sp>
        <p:nvSpPr>
          <p:cNvPr id="31" name="Shape 160">
            <a:extLst>
              <a:ext uri="{FF2B5EF4-FFF2-40B4-BE49-F238E27FC236}">
                <a16:creationId xmlns:a16="http://schemas.microsoft.com/office/drawing/2014/main" id="{28CBD0F6-6C5B-4CEF-BDA8-1D69CE21A48E}"/>
              </a:ext>
            </a:extLst>
          </p:cNvPr>
          <p:cNvSpPr txBox="1">
            <a:spLocks/>
          </p:cNvSpPr>
          <p:nvPr/>
        </p:nvSpPr>
        <p:spPr>
          <a:xfrm>
            <a:off x="3490121" y="1092352"/>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The unbounded problem</a:t>
            </a:r>
          </a:p>
        </p:txBody>
      </p:sp>
      <p:sp>
        <p:nvSpPr>
          <p:cNvPr id="32" name="Shape 157">
            <a:extLst>
              <a:ext uri="{FF2B5EF4-FFF2-40B4-BE49-F238E27FC236}">
                <a16:creationId xmlns:a16="http://schemas.microsoft.com/office/drawing/2014/main" id="{90BB9860-3F01-4B54-8732-6B8374AE485E}"/>
              </a:ext>
            </a:extLst>
          </p:cNvPr>
          <p:cNvSpPr/>
          <p:nvPr/>
        </p:nvSpPr>
        <p:spPr>
          <a:xfrm>
            <a:off x="5705382" y="1702078"/>
            <a:ext cx="6191150" cy="8281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400" dirty="0"/>
              <a:t>Fundamentally all these elements are relatively well defined problems…</a:t>
            </a:r>
          </a:p>
        </p:txBody>
      </p:sp>
      <p:sp>
        <p:nvSpPr>
          <p:cNvPr id="33" name="Shape 157">
            <a:extLst>
              <a:ext uri="{FF2B5EF4-FFF2-40B4-BE49-F238E27FC236}">
                <a16:creationId xmlns:a16="http://schemas.microsoft.com/office/drawing/2014/main" id="{03542684-79D8-4EDE-A0BB-9BB778EEE379}"/>
              </a:ext>
            </a:extLst>
          </p:cNvPr>
          <p:cNvSpPr/>
          <p:nvPr/>
        </p:nvSpPr>
        <p:spPr>
          <a:xfrm>
            <a:off x="5462135" y="4456924"/>
            <a:ext cx="6729932" cy="1931937"/>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t>HOWEVER --- Analysis as defined here is also uniquely universal and ripe for collaborative pooling of finite resources</a:t>
            </a:r>
          </a:p>
          <a:p>
            <a:pPr defTabSz="609534">
              <a:defRPr sz="3400">
                <a:latin typeface="Arial"/>
                <a:ea typeface="Arial"/>
                <a:cs typeface="Arial"/>
                <a:sym typeface="Arial"/>
              </a:defRPr>
            </a:pPr>
            <a:endParaRPr lang="en-US" sz="2350" dirty="0"/>
          </a:p>
          <a:p>
            <a:pPr defTabSz="609534">
              <a:defRPr sz="3400">
                <a:latin typeface="Arial"/>
                <a:ea typeface="Arial"/>
                <a:cs typeface="Arial"/>
                <a:sym typeface="Arial"/>
              </a:defRPr>
            </a:pPr>
            <a:r>
              <a:rPr lang="en-US" sz="2350" dirty="0"/>
              <a:t>…. But beware the monoculture?</a:t>
            </a:r>
          </a:p>
        </p:txBody>
      </p:sp>
      <p:sp>
        <p:nvSpPr>
          <p:cNvPr id="4" name="Shape 157">
            <a:extLst>
              <a:ext uri="{FF2B5EF4-FFF2-40B4-BE49-F238E27FC236}">
                <a16:creationId xmlns:a16="http://schemas.microsoft.com/office/drawing/2014/main" id="{E66BE101-16AD-92F9-4383-6AB5BEEE9542}"/>
              </a:ext>
            </a:extLst>
          </p:cNvPr>
          <p:cNvSpPr/>
          <p:nvPr/>
        </p:nvSpPr>
        <p:spPr>
          <a:xfrm>
            <a:off x="6447774" y="2722708"/>
            <a:ext cx="1717511" cy="453968"/>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solidFill>
                  <a:srgbClr val="FF0000"/>
                </a:solidFill>
              </a:rPr>
              <a:t>EXCEPT</a:t>
            </a:r>
            <a:r>
              <a:rPr lang="en-US" sz="2350" dirty="0"/>
              <a:t> ...</a:t>
            </a:r>
          </a:p>
        </p:txBody>
      </p:sp>
    </p:spTree>
    <p:extLst>
      <p:ext uri="{BB962C8B-B14F-4D97-AF65-F5344CB8AC3E}">
        <p14:creationId xmlns:p14="http://schemas.microsoft.com/office/powerpoint/2010/main" val="1962877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C51131F-532E-4C96-95AF-BF25C77CE49D}"/>
              </a:ext>
            </a:extLst>
          </p:cNvPr>
          <p:cNvSpPr txBox="1"/>
          <p:nvPr/>
        </p:nvSpPr>
        <p:spPr>
          <a:xfrm>
            <a:off x="2023238" y="305555"/>
            <a:ext cx="4346639" cy="584775"/>
          </a:xfrm>
          <a:prstGeom prst="rect">
            <a:avLst/>
          </a:prstGeom>
          <a:noFill/>
        </p:spPr>
        <p:txBody>
          <a:bodyPr wrap="none" lIns="91440" tIns="45720" rIns="91440" bIns="45720" rtlCol="0" anchor="t">
            <a:spAutoFit/>
          </a:bodyPr>
          <a:lstStyle/>
          <a:p>
            <a:r>
              <a:rPr lang="en-US" sz="3200" b="1" dirty="0">
                <a:solidFill>
                  <a:schemeClr val="accent1"/>
                </a:solidFill>
                <a:latin typeface="Times New Roman"/>
                <a:cs typeface="Times New Roman"/>
              </a:rPr>
              <a:t>The Problem Statement</a:t>
            </a:r>
            <a:endParaRPr lang="en-US" dirty="0">
              <a:solidFill>
                <a:schemeClr val="accent1"/>
              </a:solidFill>
            </a:endParaRPr>
          </a:p>
        </p:txBody>
      </p:sp>
      <p:sp>
        <p:nvSpPr>
          <p:cNvPr id="20" name="Shape 158">
            <a:extLst>
              <a:ext uri="{FF2B5EF4-FFF2-40B4-BE49-F238E27FC236}">
                <a16:creationId xmlns:a16="http://schemas.microsoft.com/office/drawing/2014/main" id="{29F18E9F-F850-47E7-85FB-ADFB61516F5D}"/>
              </a:ext>
            </a:extLst>
          </p:cNvPr>
          <p:cNvSpPr/>
          <p:nvPr/>
        </p:nvSpPr>
        <p:spPr>
          <a:xfrm>
            <a:off x="532762" y="1919228"/>
            <a:ext cx="6398861" cy="3403622"/>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400" dirty="0"/>
              <a:t>A way to focus limited resources on top priorities (most useful to the science being done) in a world of infinite possibilities</a:t>
            </a:r>
          </a:p>
          <a:p>
            <a:pPr marL="342900" indent="-342900" defTabSz="609534">
              <a:buFont typeface="Arial" panose="020B0604020202020204" pitchFamily="34" charset="0"/>
              <a:buChar char="•"/>
              <a:defRPr sz="3400">
                <a:latin typeface="Arial"/>
                <a:ea typeface="Arial"/>
                <a:cs typeface="Arial"/>
                <a:sym typeface="Arial"/>
              </a:defRPr>
            </a:pPr>
            <a:r>
              <a:rPr lang="en-US" sz="2400" dirty="0"/>
              <a:t>A way to harness funding for bold new ideas without losing the investment in the valleys of death</a:t>
            </a:r>
          </a:p>
          <a:p>
            <a:pPr marL="342900" indent="-342900" defTabSz="609534">
              <a:buFont typeface="Arial" panose="020B0604020202020204" pitchFamily="34" charset="0"/>
              <a:buChar char="•"/>
              <a:defRPr sz="3400">
                <a:latin typeface="Arial"/>
                <a:ea typeface="Arial"/>
                <a:cs typeface="Arial"/>
                <a:sym typeface="Arial"/>
              </a:defRPr>
            </a:pPr>
            <a:r>
              <a:rPr lang="en-US" sz="2400" dirty="0"/>
              <a:t>A way to provide sustained maintenance and development in an uncertain funding environment (thriving through the famines)</a:t>
            </a:r>
            <a:endParaRPr sz="2400"/>
          </a:p>
        </p:txBody>
      </p:sp>
      <p:sp>
        <p:nvSpPr>
          <p:cNvPr id="5" name="Rounded Rectangle 17">
            <a:extLst>
              <a:ext uri="{FF2B5EF4-FFF2-40B4-BE49-F238E27FC236}">
                <a16:creationId xmlns:a16="http://schemas.microsoft.com/office/drawing/2014/main" id="{AE36514B-D223-41AB-8489-862B8125092E}"/>
              </a:ext>
            </a:extLst>
          </p:cNvPr>
          <p:cNvSpPr/>
          <p:nvPr/>
        </p:nvSpPr>
        <p:spPr>
          <a:xfrm>
            <a:off x="7850266" y="2009591"/>
            <a:ext cx="3382105" cy="1200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a:endParaRPr>
          </a:p>
        </p:txBody>
      </p:sp>
      <p:sp>
        <p:nvSpPr>
          <p:cNvPr id="6" name="TextBox 5">
            <a:extLst>
              <a:ext uri="{FF2B5EF4-FFF2-40B4-BE49-F238E27FC236}">
                <a16:creationId xmlns:a16="http://schemas.microsoft.com/office/drawing/2014/main" id="{F306B579-4013-4324-B59C-7A2CB21E1EC8}"/>
              </a:ext>
            </a:extLst>
          </p:cNvPr>
          <p:cNvSpPr txBox="1"/>
          <p:nvPr/>
        </p:nvSpPr>
        <p:spPr>
          <a:xfrm>
            <a:off x="7982762" y="2087417"/>
            <a:ext cx="3575800" cy="1107996"/>
          </a:xfrm>
          <a:prstGeom prst="rect">
            <a:avLst/>
          </a:prstGeom>
          <a:noFill/>
        </p:spPr>
        <p:txBody>
          <a:bodyPr wrap="square" rtlCol="0">
            <a:spAutoFit/>
          </a:bodyPr>
          <a:lstStyle/>
          <a:p>
            <a:pPr defTabSz="914377"/>
            <a:r>
              <a:rPr lang="en-US" sz="2200" b="1" dirty="0">
                <a:solidFill>
                  <a:prstClr val="white"/>
                </a:solidFill>
                <a:latin typeface="Calibri"/>
              </a:rPr>
              <a:t>FACTS OF LIFE: </a:t>
            </a:r>
          </a:p>
          <a:p>
            <a:pPr marL="342891" indent="-342891" defTabSz="914377">
              <a:buFont typeface="Arial" panose="020B0604020202020204" pitchFamily="34" charset="0"/>
              <a:buChar char="•"/>
            </a:pPr>
            <a:r>
              <a:rPr lang="en-US" sz="2200" b="1" dirty="0">
                <a:solidFill>
                  <a:prstClr val="white"/>
                </a:solidFill>
                <a:latin typeface="Calibri"/>
              </a:rPr>
              <a:t>Resources are finite</a:t>
            </a:r>
          </a:p>
          <a:p>
            <a:pPr marL="342891" indent="-342891" defTabSz="914377">
              <a:buFont typeface="Arial" panose="020B0604020202020204" pitchFamily="34" charset="0"/>
              <a:buChar char="•"/>
            </a:pPr>
            <a:r>
              <a:rPr lang="en-US" sz="2200" b="1" dirty="0">
                <a:solidFill>
                  <a:prstClr val="white"/>
                </a:solidFill>
                <a:latin typeface="Calibri"/>
              </a:rPr>
              <a:t>Needs are infinite</a:t>
            </a:r>
          </a:p>
        </p:txBody>
      </p:sp>
    </p:spTree>
    <p:extLst>
      <p:ext uri="{BB962C8B-B14F-4D97-AF65-F5344CB8AC3E}">
        <p14:creationId xmlns:p14="http://schemas.microsoft.com/office/powerpoint/2010/main" val="2345444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C51131F-532E-4C96-95AF-BF25C77CE49D}"/>
              </a:ext>
            </a:extLst>
          </p:cNvPr>
          <p:cNvSpPr txBox="1"/>
          <p:nvPr/>
        </p:nvSpPr>
        <p:spPr>
          <a:xfrm>
            <a:off x="2777085" y="299097"/>
            <a:ext cx="6547562" cy="584775"/>
          </a:xfrm>
          <a:prstGeom prst="rect">
            <a:avLst/>
          </a:prstGeom>
          <a:noFill/>
        </p:spPr>
        <p:txBody>
          <a:bodyPr wrap="none" lIns="91440" tIns="45720" rIns="91440" bIns="45720" rtlCol="0" anchor="t">
            <a:spAutoFit/>
          </a:bodyPr>
          <a:lstStyle/>
          <a:p>
            <a:pPr algn="ctr"/>
            <a:r>
              <a:rPr lang="en-US" sz="3200" b="1" dirty="0">
                <a:solidFill>
                  <a:schemeClr val="accent1"/>
                </a:solidFill>
                <a:latin typeface="Times New Roman"/>
                <a:cs typeface="Times New Roman"/>
              </a:rPr>
              <a:t>So, How Can we Solve the Problem?</a:t>
            </a:r>
          </a:p>
        </p:txBody>
      </p:sp>
      <p:sp>
        <p:nvSpPr>
          <p:cNvPr id="2" name="Shape 158">
            <a:extLst>
              <a:ext uri="{FF2B5EF4-FFF2-40B4-BE49-F238E27FC236}">
                <a16:creationId xmlns:a16="http://schemas.microsoft.com/office/drawing/2014/main" id="{0A217D6C-1EE4-8D60-19B5-CEC3133CAC7F}"/>
              </a:ext>
            </a:extLst>
          </p:cNvPr>
          <p:cNvSpPr/>
          <p:nvPr/>
        </p:nvSpPr>
        <p:spPr>
          <a:xfrm>
            <a:off x="2513431" y="5038560"/>
            <a:ext cx="7078925" cy="5847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3200" dirty="0">
                <a:latin typeface="Brush Script MT"/>
                <a:cs typeface="Times New Roman"/>
              </a:rPr>
              <a:t>Lesson 1: Work with me NOT for me</a:t>
            </a:r>
          </a:p>
        </p:txBody>
      </p:sp>
      <p:sp>
        <p:nvSpPr>
          <p:cNvPr id="5" name="Rounded Rectangle 17">
            <a:extLst>
              <a:ext uri="{FF2B5EF4-FFF2-40B4-BE49-F238E27FC236}">
                <a16:creationId xmlns:a16="http://schemas.microsoft.com/office/drawing/2014/main" id="{95E4DA50-C0FE-1CAC-FBBA-464A27A1CE8E}"/>
              </a:ext>
            </a:extLst>
          </p:cNvPr>
          <p:cNvSpPr/>
          <p:nvPr/>
        </p:nvSpPr>
        <p:spPr>
          <a:xfrm>
            <a:off x="398354" y="1415679"/>
            <a:ext cx="5869810" cy="1200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914377"/>
            <a:r>
              <a:rPr lang="en-US" sz="2400" dirty="0">
                <a:solidFill>
                  <a:prstClr val="white"/>
                </a:solidFill>
                <a:latin typeface="Calibri"/>
                <a:cs typeface="Calibri"/>
              </a:rPr>
              <a:t>Step One: Collaboration.</a:t>
            </a:r>
          </a:p>
          <a:p>
            <a:pPr defTabSz="914377"/>
            <a:r>
              <a:rPr lang="en-US" sz="2400" dirty="0">
                <a:solidFill>
                  <a:prstClr val="white"/>
                </a:solidFill>
                <a:latin typeface="Calibri"/>
                <a:cs typeface="Calibri"/>
              </a:rPr>
              <a:t>Let's all work together for the common good</a:t>
            </a:r>
            <a:endParaRPr lang="en-US" sz="2400">
              <a:solidFill>
                <a:prstClr val="white"/>
              </a:solidFill>
              <a:cs typeface="Calibri"/>
            </a:endParaRPr>
          </a:p>
        </p:txBody>
      </p:sp>
      <p:sp>
        <p:nvSpPr>
          <p:cNvPr id="6" name="Rectangle: Rounded Corners 5">
            <a:extLst>
              <a:ext uri="{FF2B5EF4-FFF2-40B4-BE49-F238E27FC236}">
                <a16:creationId xmlns:a16="http://schemas.microsoft.com/office/drawing/2014/main" id="{80AB836E-03ED-3E88-E4FC-9F02064E0463}"/>
              </a:ext>
            </a:extLst>
          </p:cNvPr>
          <p:cNvSpPr/>
          <p:nvPr/>
        </p:nvSpPr>
        <p:spPr>
          <a:xfrm>
            <a:off x="1109382" y="2969558"/>
            <a:ext cx="6420970" cy="1008529"/>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The Reality: Collaboration is REALLY HARD!!</a:t>
            </a:r>
            <a:endParaRPr lang="en-US" sz="2400" dirty="0"/>
          </a:p>
        </p:txBody>
      </p:sp>
    </p:spTree>
    <p:extLst>
      <p:ext uri="{BB962C8B-B14F-4D97-AF65-F5344CB8AC3E}">
        <p14:creationId xmlns:p14="http://schemas.microsoft.com/office/powerpoint/2010/main" val="77187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0783749-7738-5DD3-5503-7208C023EF2D}"/>
              </a:ext>
            </a:extLst>
          </p:cNvPr>
          <p:cNvSpPr/>
          <p:nvPr/>
        </p:nvSpPr>
        <p:spPr>
          <a:xfrm>
            <a:off x="0" y="3832412"/>
            <a:ext cx="3328147" cy="3092822"/>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C018C88-7471-3F8C-574E-990C41376387}"/>
              </a:ext>
            </a:extLst>
          </p:cNvPr>
          <p:cNvSpPr/>
          <p:nvPr/>
        </p:nvSpPr>
        <p:spPr>
          <a:xfrm>
            <a:off x="1131795" y="3496234"/>
            <a:ext cx="2095498" cy="313764"/>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98000614-A169-240D-5486-B57FCB8421F3}"/>
              </a:ext>
            </a:extLst>
          </p:cNvPr>
          <p:cNvSpPr/>
          <p:nvPr/>
        </p:nvSpPr>
        <p:spPr>
          <a:xfrm>
            <a:off x="280147" y="2151529"/>
            <a:ext cx="8550088" cy="71717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C51131F-532E-4C96-95AF-BF25C77CE49D}"/>
              </a:ext>
            </a:extLst>
          </p:cNvPr>
          <p:cNvSpPr txBox="1"/>
          <p:nvPr/>
        </p:nvSpPr>
        <p:spPr>
          <a:xfrm>
            <a:off x="3632291" y="299097"/>
            <a:ext cx="4837158" cy="584775"/>
          </a:xfrm>
          <a:prstGeom prst="rect">
            <a:avLst/>
          </a:prstGeom>
          <a:noFill/>
        </p:spPr>
        <p:txBody>
          <a:bodyPr wrap="none" lIns="91440" tIns="45720" rIns="91440" bIns="45720" rtlCol="0" anchor="t">
            <a:spAutoFit/>
          </a:bodyPr>
          <a:lstStyle/>
          <a:p>
            <a:pPr algn="ctr"/>
            <a:r>
              <a:rPr lang="en-US" sz="3200" b="1" dirty="0">
                <a:solidFill>
                  <a:schemeClr val="accent1"/>
                </a:solidFill>
                <a:latin typeface="Times New Roman"/>
                <a:cs typeface="Times New Roman"/>
              </a:rPr>
              <a:t>Serendipity:  Some history</a:t>
            </a:r>
            <a:endParaRPr lang="en-US" dirty="0">
              <a:solidFill>
                <a:schemeClr val="accent1"/>
              </a:solidFill>
            </a:endParaRPr>
          </a:p>
        </p:txBody>
      </p:sp>
      <p:grpSp>
        <p:nvGrpSpPr>
          <p:cNvPr id="8" name="Google Shape;134;p30">
            <a:extLst>
              <a:ext uri="{FF2B5EF4-FFF2-40B4-BE49-F238E27FC236}">
                <a16:creationId xmlns:a16="http://schemas.microsoft.com/office/drawing/2014/main" id="{0AF69C5C-F809-89DF-5617-CAF82D726F27}"/>
              </a:ext>
            </a:extLst>
          </p:cNvPr>
          <p:cNvGrpSpPr/>
          <p:nvPr/>
        </p:nvGrpSpPr>
        <p:grpSpPr>
          <a:xfrm>
            <a:off x="1443560" y="941331"/>
            <a:ext cx="9301534" cy="1113514"/>
            <a:chOff x="1795929" y="1301754"/>
            <a:chExt cx="11844689" cy="1603942"/>
          </a:xfrm>
        </p:grpSpPr>
        <p:pic>
          <p:nvPicPr>
            <p:cNvPr id="5" name="Google Shape;135;p30">
              <a:extLst>
                <a:ext uri="{FF2B5EF4-FFF2-40B4-BE49-F238E27FC236}">
                  <a16:creationId xmlns:a16="http://schemas.microsoft.com/office/drawing/2014/main" id="{D83D4CFB-1054-F5FC-85ED-87E591068134}"/>
                </a:ext>
              </a:extLst>
            </p:cNvPr>
            <p:cNvPicPr preferRelativeResize="0"/>
            <p:nvPr/>
          </p:nvPicPr>
          <p:blipFill rotWithShape="1">
            <a:blip r:embed="rId2">
              <a:alphaModFix/>
            </a:blip>
            <a:srcRect/>
            <a:stretch/>
          </p:blipFill>
          <p:spPr>
            <a:xfrm>
              <a:off x="3601539" y="1480674"/>
              <a:ext cx="2716044" cy="1255570"/>
            </a:xfrm>
            <a:prstGeom prst="rect">
              <a:avLst/>
            </a:prstGeom>
            <a:noFill/>
            <a:ln>
              <a:noFill/>
            </a:ln>
          </p:spPr>
        </p:pic>
        <p:pic>
          <p:nvPicPr>
            <p:cNvPr id="6" name="Google Shape;136;p30" descr="NSF_logo">
              <a:extLst>
                <a:ext uri="{FF2B5EF4-FFF2-40B4-BE49-F238E27FC236}">
                  <a16:creationId xmlns:a16="http://schemas.microsoft.com/office/drawing/2014/main" id="{8C09EDEF-2793-02B0-FBC9-B264DFD7549C}"/>
                </a:ext>
              </a:extLst>
            </p:cNvPr>
            <p:cNvPicPr preferRelativeResize="0"/>
            <p:nvPr/>
          </p:nvPicPr>
          <p:blipFill rotWithShape="1">
            <a:blip r:embed="rId3">
              <a:alphaModFix/>
            </a:blip>
            <a:srcRect/>
            <a:stretch/>
          </p:blipFill>
          <p:spPr>
            <a:xfrm>
              <a:off x="1795929" y="1595800"/>
              <a:ext cx="1159675" cy="1034225"/>
            </a:xfrm>
            <a:prstGeom prst="rect">
              <a:avLst/>
            </a:prstGeom>
            <a:noFill/>
            <a:ln>
              <a:noFill/>
            </a:ln>
          </p:spPr>
        </p:pic>
        <p:sp>
          <p:nvSpPr>
            <p:cNvPr id="7" name="Google Shape;137;p30">
              <a:extLst>
                <a:ext uri="{FF2B5EF4-FFF2-40B4-BE49-F238E27FC236}">
                  <a16:creationId xmlns:a16="http://schemas.microsoft.com/office/drawing/2014/main" id="{3958B161-A962-BB24-356C-0611A24A7942}"/>
                </a:ext>
              </a:extLst>
            </p:cNvPr>
            <p:cNvSpPr/>
            <p:nvPr/>
          </p:nvSpPr>
          <p:spPr>
            <a:xfrm>
              <a:off x="7024642" y="1301754"/>
              <a:ext cx="6615976" cy="1603942"/>
            </a:xfrm>
            <a:prstGeom prst="rect">
              <a:avLst/>
            </a:prstGeom>
            <a:noFill/>
            <a:ln>
              <a:noFill/>
            </a:ln>
          </p:spPr>
          <p:txBody>
            <a:bodyPr spcFirstLastPara="1" wrap="square" lIns="29451" tIns="29451" rIns="29451" bIns="294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500"/>
              </a:pPr>
              <a:r>
                <a:rPr lang="en" sz="2000" dirty="0" err="1">
                  <a:latin typeface="Calibri"/>
                  <a:ea typeface="Calibri"/>
                  <a:cs typeface="Calibri"/>
                  <a:sym typeface="Calibri"/>
                </a:rPr>
                <a:t>SansView</a:t>
              </a:r>
              <a:r>
                <a:rPr lang="en" sz="2000" dirty="0">
                  <a:latin typeface="Calibri"/>
                  <a:ea typeface="Calibri"/>
                  <a:cs typeface="Calibri"/>
                  <a:sym typeface="Calibri"/>
                </a:rPr>
                <a:t> was DANSE project output</a:t>
              </a:r>
              <a:endParaRPr lang="en-US" sz="2000">
                <a:latin typeface="Calibri"/>
              </a:endParaRPr>
            </a:p>
            <a:p>
              <a:pPr>
                <a:buSzPts val="1500"/>
              </a:pPr>
              <a:r>
                <a:rPr lang="en" sz="2000" dirty="0">
                  <a:latin typeface="Calibri"/>
                  <a:ea typeface="Calibri"/>
                  <a:cs typeface="Calibri"/>
                  <a:sym typeface="Calibri"/>
                </a:rPr>
                <a:t>~ 8.5%  of funds were for SANS </a:t>
              </a:r>
              <a:endParaRPr lang="en" sz="2000" dirty="0">
                <a:latin typeface="Calibri" panose="020F0502020204030204" pitchFamily="34" charset="0"/>
                <a:ea typeface="Calibri"/>
                <a:cs typeface="Calibri"/>
              </a:endParaRPr>
            </a:p>
            <a:p>
              <a:pPr>
                <a:buSzPts val="1500"/>
              </a:pPr>
              <a:r>
                <a:rPr lang="en" sz="2000" dirty="0">
                  <a:latin typeface="Calibri" panose="020F0502020204030204" pitchFamily="34" charset="0"/>
                  <a:sym typeface="Calibri"/>
                </a:rPr>
                <a:t>         + </a:t>
              </a:r>
              <a:r>
                <a:rPr lang="en-US" sz="2000" dirty="0">
                  <a:latin typeface="Calibri" panose="020F0502020204030204" pitchFamily="34" charset="0"/>
                  <a:sym typeface="Calibri"/>
                </a:rPr>
                <a:t>BUMPS … see later</a:t>
              </a:r>
              <a:endParaRPr sz="2000" dirty="0">
                <a:latin typeface="Calibri" panose="020F0502020204030204" pitchFamily="34" charset="0"/>
              </a:endParaRPr>
            </a:p>
          </p:txBody>
        </p:sp>
      </p:grpSp>
      <p:sp>
        <p:nvSpPr>
          <p:cNvPr id="10" name="Google Shape;139;p30">
            <a:extLst>
              <a:ext uri="{FF2B5EF4-FFF2-40B4-BE49-F238E27FC236}">
                <a16:creationId xmlns:a16="http://schemas.microsoft.com/office/drawing/2014/main" id="{E11DD1F6-2112-01F6-2134-EEC7F542E294}"/>
              </a:ext>
            </a:extLst>
          </p:cNvPr>
          <p:cNvSpPr/>
          <p:nvPr/>
        </p:nvSpPr>
        <p:spPr>
          <a:xfrm>
            <a:off x="1234159" y="2231602"/>
            <a:ext cx="5278200" cy="265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700"/>
            </a:pPr>
            <a:r>
              <a:rPr lang="en" sz="1700"/>
              <a:t>NIST Supported initial transition from NSF funding</a:t>
            </a:r>
            <a:endParaRPr sz="900"/>
          </a:p>
        </p:txBody>
      </p:sp>
      <p:sp>
        <p:nvSpPr>
          <p:cNvPr id="12" name="Google Shape;140;p30">
            <a:extLst>
              <a:ext uri="{FF2B5EF4-FFF2-40B4-BE49-F238E27FC236}">
                <a16:creationId xmlns:a16="http://schemas.microsoft.com/office/drawing/2014/main" id="{56C23EB5-DA4A-BE3B-A5A9-A71BF428BE4A}"/>
              </a:ext>
            </a:extLst>
          </p:cNvPr>
          <p:cNvSpPr/>
          <p:nvPr/>
        </p:nvSpPr>
        <p:spPr>
          <a:xfrm>
            <a:off x="675409" y="1270216"/>
            <a:ext cx="653441" cy="5307245"/>
          </a:xfrm>
          <a:prstGeom prst="downArrow">
            <a:avLst>
              <a:gd name="adj1" fmla="val 50000"/>
              <a:gd name="adj2" fmla="val 50000"/>
            </a:avLst>
          </a:prstGeom>
          <a:blipFill rotWithShape="1">
            <a:blip r:embed="rId4">
              <a:alphaModFix/>
            </a:blip>
            <a:tile tx="0" ty="0" sx="99997" sy="99997" flip="none" algn="tl"/>
          </a:blipFill>
          <a:ln>
            <a:noFill/>
          </a:ln>
          <a:effectLst>
            <a:outerShdw blurRad="38100" dist="25400" dir="5400000" rotWithShape="0">
              <a:srgbClr val="000000">
                <a:alpha val="49800"/>
              </a:srgbClr>
            </a:outerShdw>
          </a:effectLst>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endParaRPr sz="1500">
              <a:solidFill>
                <a:srgbClr val="FFFFFF"/>
              </a:solidFill>
              <a:latin typeface="Helvetica Neue Light"/>
              <a:ea typeface="Helvetica Neue Light"/>
              <a:cs typeface="Helvetica Neue Light"/>
              <a:sym typeface="Helvetica Neue Light"/>
            </a:endParaRPr>
          </a:p>
        </p:txBody>
      </p:sp>
      <p:sp>
        <p:nvSpPr>
          <p:cNvPr id="14" name="Google Shape;141;p30">
            <a:extLst>
              <a:ext uri="{FF2B5EF4-FFF2-40B4-BE49-F238E27FC236}">
                <a16:creationId xmlns:a16="http://schemas.microsoft.com/office/drawing/2014/main" id="{930A1DE8-A848-FE3A-226A-58FF96D536A4}"/>
              </a:ext>
            </a:extLst>
          </p:cNvPr>
          <p:cNvSpPr txBox="1"/>
          <p:nvPr/>
        </p:nvSpPr>
        <p:spPr>
          <a:xfrm>
            <a:off x="278655" y="1115998"/>
            <a:ext cx="793500" cy="346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2300"/>
            </a:pPr>
            <a:r>
              <a:rPr lang="en" sz="2300" b="1" dirty="0"/>
              <a:t>2006</a:t>
            </a:r>
            <a:endParaRPr sz="900" dirty="0"/>
          </a:p>
        </p:txBody>
      </p:sp>
      <p:sp>
        <p:nvSpPr>
          <p:cNvPr id="16" name="Google Shape;142;p30">
            <a:extLst>
              <a:ext uri="{FF2B5EF4-FFF2-40B4-BE49-F238E27FC236}">
                <a16:creationId xmlns:a16="http://schemas.microsoft.com/office/drawing/2014/main" id="{20746B14-C670-8501-0FD9-F79F4FC44A69}"/>
              </a:ext>
            </a:extLst>
          </p:cNvPr>
          <p:cNvSpPr txBox="1"/>
          <p:nvPr/>
        </p:nvSpPr>
        <p:spPr>
          <a:xfrm>
            <a:off x="278655" y="1824853"/>
            <a:ext cx="793500" cy="346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2300"/>
            </a:pPr>
            <a:r>
              <a:rPr lang="en" sz="2300" b="1" dirty="0"/>
              <a:t>2011</a:t>
            </a:r>
            <a:endParaRPr sz="900" dirty="0"/>
          </a:p>
        </p:txBody>
      </p:sp>
      <p:sp>
        <p:nvSpPr>
          <p:cNvPr id="18" name="Google Shape;143;p30">
            <a:extLst>
              <a:ext uri="{FF2B5EF4-FFF2-40B4-BE49-F238E27FC236}">
                <a16:creationId xmlns:a16="http://schemas.microsoft.com/office/drawing/2014/main" id="{D851C38C-6536-2516-2540-76EA6FF3FDE9}"/>
              </a:ext>
            </a:extLst>
          </p:cNvPr>
          <p:cNvSpPr txBox="1"/>
          <p:nvPr/>
        </p:nvSpPr>
        <p:spPr>
          <a:xfrm>
            <a:off x="278655" y="2153378"/>
            <a:ext cx="793500" cy="346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2300"/>
            </a:pPr>
            <a:r>
              <a:rPr lang="en" sz="2300" b="1"/>
              <a:t>2012</a:t>
            </a:r>
            <a:endParaRPr sz="900"/>
          </a:p>
        </p:txBody>
      </p:sp>
      <p:sp>
        <p:nvSpPr>
          <p:cNvPr id="20" name="Google Shape;144;p30">
            <a:extLst>
              <a:ext uri="{FF2B5EF4-FFF2-40B4-BE49-F238E27FC236}">
                <a16:creationId xmlns:a16="http://schemas.microsoft.com/office/drawing/2014/main" id="{2520E20A-DED2-E1E6-A360-E560764823AF}"/>
              </a:ext>
            </a:extLst>
          </p:cNvPr>
          <p:cNvSpPr txBox="1"/>
          <p:nvPr/>
        </p:nvSpPr>
        <p:spPr>
          <a:xfrm>
            <a:off x="278655" y="2546574"/>
            <a:ext cx="793500" cy="346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2300"/>
            </a:pPr>
            <a:r>
              <a:rPr lang="en" sz="2300" b="1"/>
              <a:t>2013</a:t>
            </a:r>
            <a:endParaRPr sz="900"/>
          </a:p>
        </p:txBody>
      </p:sp>
      <p:sp>
        <p:nvSpPr>
          <p:cNvPr id="22" name="Google Shape;145;p30">
            <a:extLst>
              <a:ext uri="{FF2B5EF4-FFF2-40B4-BE49-F238E27FC236}">
                <a16:creationId xmlns:a16="http://schemas.microsoft.com/office/drawing/2014/main" id="{D6305890-018F-342D-2494-5CDF94ED53A8}"/>
              </a:ext>
            </a:extLst>
          </p:cNvPr>
          <p:cNvSpPr/>
          <p:nvPr/>
        </p:nvSpPr>
        <p:spPr>
          <a:xfrm>
            <a:off x="5146025" y="3012021"/>
            <a:ext cx="3796800" cy="259500"/>
          </a:xfrm>
          <a:prstGeom prst="rect">
            <a:avLst/>
          </a:prstGeom>
          <a:noFill/>
          <a:ln>
            <a:noFill/>
          </a:ln>
        </p:spPr>
        <p:txBody>
          <a:bodyPr spcFirstLastPara="1" wrap="square" lIns="58925" tIns="29451" rIns="58925" bIns="294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dirty="0"/>
              <a:t>2</a:t>
            </a:r>
            <a:r>
              <a:rPr lang="en" sz="1700" baseline="30000" dirty="0"/>
              <a:t>nd</a:t>
            </a:r>
            <a:r>
              <a:rPr lang="en" sz="1700" dirty="0"/>
              <a:t> Code Camp at ISIS April 2014</a:t>
            </a:r>
            <a:endParaRPr sz="900" dirty="0"/>
          </a:p>
        </p:txBody>
      </p:sp>
      <p:sp>
        <p:nvSpPr>
          <p:cNvPr id="24" name="Google Shape;146;p30">
            <a:extLst>
              <a:ext uri="{FF2B5EF4-FFF2-40B4-BE49-F238E27FC236}">
                <a16:creationId xmlns:a16="http://schemas.microsoft.com/office/drawing/2014/main" id="{56F2C48E-13D7-8114-2C34-7A60199C2C85}"/>
              </a:ext>
            </a:extLst>
          </p:cNvPr>
          <p:cNvSpPr/>
          <p:nvPr/>
        </p:nvSpPr>
        <p:spPr>
          <a:xfrm>
            <a:off x="5146026" y="3381589"/>
            <a:ext cx="3698700" cy="259500"/>
          </a:xfrm>
          <a:prstGeom prst="rect">
            <a:avLst/>
          </a:prstGeom>
          <a:noFill/>
          <a:ln>
            <a:noFill/>
          </a:ln>
        </p:spPr>
        <p:txBody>
          <a:bodyPr spcFirstLastPara="1" wrap="square" lIns="58925" tIns="29451" rIns="58925" bIns="294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a:t>3</a:t>
            </a:r>
            <a:r>
              <a:rPr lang="en" sz="1700" baseline="30000"/>
              <a:t>rd</a:t>
            </a:r>
            <a:r>
              <a:rPr lang="en" sz="1700"/>
              <a:t> Code Camp at ESS Feb 2015</a:t>
            </a:r>
            <a:endParaRPr sz="900"/>
          </a:p>
        </p:txBody>
      </p:sp>
      <p:sp>
        <p:nvSpPr>
          <p:cNvPr id="26" name="Google Shape;147;p30">
            <a:extLst>
              <a:ext uri="{FF2B5EF4-FFF2-40B4-BE49-F238E27FC236}">
                <a16:creationId xmlns:a16="http://schemas.microsoft.com/office/drawing/2014/main" id="{AD0B5199-C613-19BB-B5F3-3488B0ADFAF1}"/>
              </a:ext>
            </a:extLst>
          </p:cNvPr>
          <p:cNvSpPr/>
          <p:nvPr/>
        </p:nvSpPr>
        <p:spPr>
          <a:xfrm>
            <a:off x="5146026" y="3705373"/>
            <a:ext cx="4200900" cy="259500"/>
          </a:xfrm>
          <a:prstGeom prst="rect">
            <a:avLst/>
          </a:prstGeom>
          <a:noFill/>
          <a:ln>
            <a:noFill/>
          </a:ln>
        </p:spPr>
        <p:txBody>
          <a:bodyPr spcFirstLastPara="1" wrap="square" lIns="58925" tIns="29451" rIns="58925" bIns="294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a:t>4</a:t>
            </a:r>
            <a:r>
              <a:rPr lang="en" sz="1700" baseline="30000"/>
              <a:t>th</a:t>
            </a:r>
            <a:r>
              <a:rPr lang="en" sz="1700"/>
              <a:t> Code Camp at TU Delft March 2016</a:t>
            </a:r>
            <a:endParaRPr sz="900"/>
          </a:p>
        </p:txBody>
      </p:sp>
      <p:sp>
        <p:nvSpPr>
          <p:cNvPr id="29" name="Google Shape;148;p30">
            <a:extLst>
              <a:ext uri="{FF2B5EF4-FFF2-40B4-BE49-F238E27FC236}">
                <a16:creationId xmlns:a16="http://schemas.microsoft.com/office/drawing/2014/main" id="{DA71CE4E-9268-19BF-CEFF-198BF2982364}"/>
              </a:ext>
            </a:extLst>
          </p:cNvPr>
          <p:cNvSpPr/>
          <p:nvPr/>
        </p:nvSpPr>
        <p:spPr>
          <a:xfrm>
            <a:off x="5146025" y="3978856"/>
            <a:ext cx="3706200" cy="259500"/>
          </a:xfrm>
          <a:prstGeom prst="rect">
            <a:avLst/>
          </a:prstGeom>
          <a:noFill/>
          <a:ln>
            <a:noFill/>
          </a:ln>
        </p:spPr>
        <p:txBody>
          <a:bodyPr spcFirstLastPara="1" wrap="square" lIns="58925" tIns="29451" rIns="58925" bIns="294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a:t>5</a:t>
            </a:r>
            <a:r>
              <a:rPr lang="en" sz="1700" baseline="30000"/>
              <a:t>th</a:t>
            </a:r>
            <a:r>
              <a:rPr lang="en" sz="1700"/>
              <a:t> Code Camp at ORNL Oct 2016</a:t>
            </a:r>
            <a:endParaRPr sz="900"/>
          </a:p>
        </p:txBody>
      </p:sp>
      <p:sp>
        <p:nvSpPr>
          <p:cNvPr id="31" name="Google Shape;149;p30">
            <a:extLst>
              <a:ext uri="{FF2B5EF4-FFF2-40B4-BE49-F238E27FC236}">
                <a16:creationId xmlns:a16="http://schemas.microsoft.com/office/drawing/2014/main" id="{61A245C2-0F16-03EF-2488-EA97ACAFCC98}"/>
              </a:ext>
            </a:extLst>
          </p:cNvPr>
          <p:cNvSpPr/>
          <p:nvPr/>
        </p:nvSpPr>
        <p:spPr>
          <a:xfrm>
            <a:off x="5146025" y="4307481"/>
            <a:ext cx="4176000" cy="259500"/>
          </a:xfrm>
          <a:prstGeom prst="rect">
            <a:avLst/>
          </a:prstGeom>
          <a:noFill/>
          <a:ln>
            <a:noFill/>
          </a:ln>
        </p:spPr>
        <p:txBody>
          <a:bodyPr spcFirstLastPara="1" wrap="square" lIns="58925" tIns="29451" rIns="58925" bIns="294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dirty="0"/>
              <a:t>6</a:t>
            </a:r>
            <a:r>
              <a:rPr lang="en" sz="1700" baseline="30000" dirty="0"/>
              <a:t>th</a:t>
            </a:r>
            <a:r>
              <a:rPr lang="en" sz="1700" dirty="0"/>
              <a:t> Code Camp at ILL/ESRF April 2017</a:t>
            </a:r>
            <a:endParaRPr sz="900" dirty="0"/>
          </a:p>
        </p:txBody>
      </p:sp>
      <p:sp>
        <p:nvSpPr>
          <p:cNvPr id="33" name="Google Shape;150;p30">
            <a:extLst>
              <a:ext uri="{FF2B5EF4-FFF2-40B4-BE49-F238E27FC236}">
                <a16:creationId xmlns:a16="http://schemas.microsoft.com/office/drawing/2014/main" id="{624E2C83-626B-F9FB-E34F-BC72BC82398E}"/>
              </a:ext>
            </a:extLst>
          </p:cNvPr>
          <p:cNvSpPr/>
          <p:nvPr/>
        </p:nvSpPr>
        <p:spPr>
          <a:xfrm>
            <a:off x="5146025" y="4679896"/>
            <a:ext cx="4214400" cy="259500"/>
          </a:xfrm>
          <a:prstGeom prst="rect">
            <a:avLst/>
          </a:prstGeom>
          <a:noFill/>
          <a:ln>
            <a:noFill/>
          </a:ln>
        </p:spPr>
        <p:txBody>
          <a:bodyPr spcFirstLastPara="1" wrap="square" lIns="58925" tIns="29451" rIns="58925" bIns="294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dirty="0"/>
              <a:t>7</a:t>
            </a:r>
            <a:r>
              <a:rPr lang="en" sz="1700" baseline="30000" dirty="0"/>
              <a:t>th</a:t>
            </a:r>
            <a:r>
              <a:rPr lang="en" sz="1700" dirty="0"/>
              <a:t> Code Camp at DMSC October 2017</a:t>
            </a:r>
            <a:endParaRPr sz="900" dirty="0"/>
          </a:p>
        </p:txBody>
      </p:sp>
      <p:sp>
        <p:nvSpPr>
          <p:cNvPr id="35" name="Google Shape;151;p30">
            <a:extLst>
              <a:ext uri="{FF2B5EF4-FFF2-40B4-BE49-F238E27FC236}">
                <a16:creationId xmlns:a16="http://schemas.microsoft.com/office/drawing/2014/main" id="{149E2962-15B4-389B-34BC-2AA311B7D3AF}"/>
              </a:ext>
            </a:extLst>
          </p:cNvPr>
          <p:cNvSpPr/>
          <p:nvPr/>
        </p:nvSpPr>
        <p:spPr>
          <a:xfrm>
            <a:off x="5146025" y="5107960"/>
            <a:ext cx="3643200" cy="259500"/>
          </a:xfrm>
          <a:prstGeom prst="rect">
            <a:avLst/>
          </a:prstGeom>
          <a:noFill/>
          <a:ln>
            <a:noFill/>
          </a:ln>
        </p:spPr>
        <p:txBody>
          <a:bodyPr spcFirstLastPara="1" wrap="square" lIns="58925" tIns="29451" rIns="58925" bIns="294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dirty="0"/>
              <a:t>8</a:t>
            </a:r>
            <a:r>
              <a:rPr lang="en" sz="1700" baseline="30000" dirty="0"/>
              <a:t>th</a:t>
            </a:r>
            <a:r>
              <a:rPr lang="en" sz="1700" dirty="0"/>
              <a:t> Code Camp at ESS Sept 2018</a:t>
            </a:r>
            <a:endParaRPr sz="900" dirty="0"/>
          </a:p>
        </p:txBody>
      </p:sp>
      <p:sp>
        <p:nvSpPr>
          <p:cNvPr id="37" name="Google Shape;152;p30">
            <a:extLst>
              <a:ext uri="{FF2B5EF4-FFF2-40B4-BE49-F238E27FC236}">
                <a16:creationId xmlns:a16="http://schemas.microsoft.com/office/drawing/2014/main" id="{8407C321-9CA6-B379-B11B-22D64BA14360}"/>
              </a:ext>
            </a:extLst>
          </p:cNvPr>
          <p:cNvSpPr txBox="1"/>
          <p:nvPr/>
        </p:nvSpPr>
        <p:spPr>
          <a:xfrm>
            <a:off x="278655" y="5433678"/>
            <a:ext cx="793500" cy="346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2300"/>
            </a:pPr>
            <a:r>
              <a:rPr lang="en" sz="2300" b="1" dirty="0"/>
              <a:t>2018</a:t>
            </a:r>
            <a:endParaRPr sz="900" dirty="0"/>
          </a:p>
        </p:txBody>
      </p:sp>
      <p:sp>
        <p:nvSpPr>
          <p:cNvPr id="39" name="Google Shape;153;p30">
            <a:extLst>
              <a:ext uri="{FF2B5EF4-FFF2-40B4-BE49-F238E27FC236}">
                <a16:creationId xmlns:a16="http://schemas.microsoft.com/office/drawing/2014/main" id="{81139C81-3A11-3503-44B0-81790991AED3}"/>
              </a:ext>
            </a:extLst>
          </p:cNvPr>
          <p:cNvSpPr/>
          <p:nvPr/>
        </p:nvSpPr>
        <p:spPr>
          <a:xfrm>
            <a:off x="5146026" y="5795527"/>
            <a:ext cx="4366500" cy="259500"/>
          </a:xfrm>
          <a:prstGeom prst="rect">
            <a:avLst/>
          </a:prstGeom>
          <a:noFill/>
          <a:ln>
            <a:noFill/>
          </a:ln>
        </p:spPr>
        <p:txBody>
          <a:bodyPr spcFirstLastPara="1" wrap="square" lIns="58925" tIns="29451" rIns="58925" bIns="294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dirty="0"/>
              <a:t>1</a:t>
            </a:r>
            <a:r>
              <a:rPr lang="en" sz="1700" baseline="30000" dirty="0"/>
              <a:t>st</a:t>
            </a:r>
            <a:r>
              <a:rPr lang="en" sz="1700" dirty="0"/>
              <a:t> SasView User Meeting at SAS2018</a:t>
            </a:r>
            <a:endParaRPr sz="900" dirty="0"/>
          </a:p>
        </p:txBody>
      </p:sp>
      <p:sp>
        <p:nvSpPr>
          <p:cNvPr id="41" name="Google Shape;154;p30">
            <a:extLst>
              <a:ext uri="{FF2B5EF4-FFF2-40B4-BE49-F238E27FC236}">
                <a16:creationId xmlns:a16="http://schemas.microsoft.com/office/drawing/2014/main" id="{8873F31F-86DA-D65C-80F9-2E5337CBCC64}"/>
              </a:ext>
            </a:extLst>
          </p:cNvPr>
          <p:cNvSpPr/>
          <p:nvPr/>
        </p:nvSpPr>
        <p:spPr>
          <a:xfrm>
            <a:off x="1232767" y="2598573"/>
            <a:ext cx="3450000" cy="4761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700"/>
            </a:pPr>
            <a:r>
              <a:rPr lang="en" sz="1700"/>
              <a:t>Transition to Community project.</a:t>
            </a:r>
            <a:endParaRPr sz="1700"/>
          </a:p>
          <a:p>
            <a:pPr algn="ctr">
              <a:buSzPts val="1700"/>
            </a:pPr>
            <a:r>
              <a:rPr lang="en" sz="1700"/>
              <a:t> </a:t>
            </a:r>
            <a:endParaRPr sz="1700"/>
          </a:p>
        </p:txBody>
      </p:sp>
      <p:sp>
        <p:nvSpPr>
          <p:cNvPr id="43" name="Google Shape;155;p30">
            <a:extLst>
              <a:ext uri="{FF2B5EF4-FFF2-40B4-BE49-F238E27FC236}">
                <a16:creationId xmlns:a16="http://schemas.microsoft.com/office/drawing/2014/main" id="{DD096023-93CB-341E-396C-3C6CADB60BDB}"/>
              </a:ext>
            </a:extLst>
          </p:cNvPr>
          <p:cNvSpPr txBox="1"/>
          <p:nvPr/>
        </p:nvSpPr>
        <p:spPr>
          <a:xfrm>
            <a:off x="278655" y="2952282"/>
            <a:ext cx="793500" cy="346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2300"/>
            </a:pPr>
            <a:r>
              <a:rPr lang="en" sz="2300" b="1" dirty="0"/>
              <a:t>2014</a:t>
            </a:r>
            <a:endParaRPr sz="900" dirty="0"/>
          </a:p>
        </p:txBody>
      </p:sp>
      <p:sp>
        <p:nvSpPr>
          <p:cNvPr id="45" name="Google Shape;156;p30">
            <a:extLst>
              <a:ext uri="{FF2B5EF4-FFF2-40B4-BE49-F238E27FC236}">
                <a16:creationId xmlns:a16="http://schemas.microsoft.com/office/drawing/2014/main" id="{01FE5E62-D510-0F2A-6186-EAF9767636D2}"/>
              </a:ext>
            </a:extLst>
          </p:cNvPr>
          <p:cNvSpPr txBox="1"/>
          <p:nvPr/>
        </p:nvSpPr>
        <p:spPr>
          <a:xfrm>
            <a:off x="278655" y="3405807"/>
            <a:ext cx="793500" cy="346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2300"/>
            </a:pPr>
            <a:r>
              <a:rPr lang="en" sz="2300" b="1" dirty="0"/>
              <a:t>2015</a:t>
            </a:r>
            <a:endParaRPr sz="900" dirty="0"/>
          </a:p>
        </p:txBody>
      </p:sp>
      <p:sp>
        <p:nvSpPr>
          <p:cNvPr id="47" name="Google Shape;157;p30">
            <a:extLst>
              <a:ext uri="{FF2B5EF4-FFF2-40B4-BE49-F238E27FC236}">
                <a16:creationId xmlns:a16="http://schemas.microsoft.com/office/drawing/2014/main" id="{ED6CF0D5-7A69-0117-B1A5-CCD3D8F9DE3A}"/>
              </a:ext>
            </a:extLst>
          </p:cNvPr>
          <p:cNvSpPr txBox="1"/>
          <p:nvPr/>
        </p:nvSpPr>
        <p:spPr>
          <a:xfrm>
            <a:off x="278655" y="3811069"/>
            <a:ext cx="793500" cy="346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2300"/>
            </a:pPr>
            <a:r>
              <a:rPr lang="en" sz="2300" b="1" dirty="0"/>
              <a:t>2016</a:t>
            </a:r>
            <a:endParaRPr sz="900" dirty="0"/>
          </a:p>
        </p:txBody>
      </p:sp>
      <p:sp>
        <p:nvSpPr>
          <p:cNvPr id="49" name="Google Shape;158;p30">
            <a:extLst>
              <a:ext uri="{FF2B5EF4-FFF2-40B4-BE49-F238E27FC236}">
                <a16:creationId xmlns:a16="http://schemas.microsoft.com/office/drawing/2014/main" id="{FDC77BE5-187D-22BF-B6EC-D0DB8EFE01A6}"/>
              </a:ext>
            </a:extLst>
          </p:cNvPr>
          <p:cNvSpPr txBox="1"/>
          <p:nvPr/>
        </p:nvSpPr>
        <p:spPr>
          <a:xfrm>
            <a:off x="278655" y="4506795"/>
            <a:ext cx="793500" cy="346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2300"/>
            </a:pPr>
            <a:r>
              <a:rPr lang="en" sz="2300" b="1" dirty="0"/>
              <a:t>2017</a:t>
            </a:r>
            <a:endParaRPr sz="900" dirty="0"/>
          </a:p>
        </p:txBody>
      </p:sp>
      <p:sp>
        <p:nvSpPr>
          <p:cNvPr id="51" name="Google Shape;159;p30">
            <a:extLst>
              <a:ext uri="{FF2B5EF4-FFF2-40B4-BE49-F238E27FC236}">
                <a16:creationId xmlns:a16="http://schemas.microsoft.com/office/drawing/2014/main" id="{39E6DBEB-D048-E74B-F1A9-B368ACA3D880}"/>
              </a:ext>
            </a:extLst>
          </p:cNvPr>
          <p:cNvSpPr/>
          <p:nvPr/>
        </p:nvSpPr>
        <p:spPr>
          <a:xfrm>
            <a:off x="5146025" y="2598573"/>
            <a:ext cx="4188000" cy="259500"/>
          </a:xfrm>
          <a:prstGeom prst="rect">
            <a:avLst/>
          </a:prstGeom>
          <a:noFill/>
          <a:ln>
            <a:noFill/>
          </a:ln>
        </p:spPr>
        <p:txBody>
          <a:bodyPr spcFirstLastPara="1" wrap="square" lIns="58925" tIns="29451" rIns="58925" bIns="294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a:t>1</a:t>
            </a:r>
            <a:r>
              <a:rPr lang="en" sz="1700" baseline="30000"/>
              <a:t>st</a:t>
            </a:r>
            <a:r>
              <a:rPr lang="en" sz="1700"/>
              <a:t> Code Camp at NIST April 2013</a:t>
            </a:r>
            <a:endParaRPr sz="2300"/>
          </a:p>
        </p:txBody>
      </p:sp>
      <p:sp>
        <p:nvSpPr>
          <p:cNvPr id="53" name="Google Shape;160;p30">
            <a:extLst>
              <a:ext uri="{FF2B5EF4-FFF2-40B4-BE49-F238E27FC236}">
                <a16:creationId xmlns:a16="http://schemas.microsoft.com/office/drawing/2014/main" id="{F4019AD9-513B-EFF8-A558-55DA852302EA}"/>
              </a:ext>
            </a:extLst>
          </p:cNvPr>
          <p:cNvSpPr txBox="1"/>
          <p:nvPr/>
        </p:nvSpPr>
        <p:spPr>
          <a:xfrm>
            <a:off x="3322571" y="5773187"/>
            <a:ext cx="1482000" cy="265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700"/>
            </a:pPr>
            <a:r>
              <a:rPr lang="en" sz="1700" dirty="0"/>
              <a:t>v4.2 released</a:t>
            </a:r>
            <a:endParaRPr sz="1700" dirty="0"/>
          </a:p>
        </p:txBody>
      </p:sp>
      <p:sp>
        <p:nvSpPr>
          <p:cNvPr id="55" name="Google Shape;161;p30">
            <a:extLst>
              <a:ext uri="{FF2B5EF4-FFF2-40B4-BE49-F238E27FC236}">
                <a16:creationId xmlns:a16="http://schemas.microsoft.com/office/drawing/2014/main" id="{E05E7F6B-0B01-AEF2-48B6-4EB0F515430E}"/>
              </a:ext>
            </a:extLst>
          </p:cNvPr>
          <p:cNvSpPr txBox="1"/>
          <p:nvPr/>
        </p:nvSpPr>
        <p:spPr>
          <a:xfrm>
            <a:off x="3322571" y="5524762"/>
            <a:ext cx="1743600" cy="265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700"/>
            </a:pPr>
            <a:r>
              <a:rPr lang="en" sz="1700" dirty="0"/>
              <a:t>v5.0b1 released</a:t>
            </a:r>
            <a:endParaRPr sz="1700" dirty="0"/>
          </a:p>
        </p:txBody>
      </p:sp>
      <p:sp>
        <p:nvSpPr>
          <p:cNvPr id="57" name="Google Shape;162;p30">
            <a:extLst>
              <a:ext uri="{FF2B5EF4-FFF2-40B4-BE49-F238E27FC236}">
                <a16:creationId xmlns:a16="http://schemas.microsoft.com/office/drawing/2014/main" id="{54783E19-FC55-2009-FE1F-5B080109E947}"/>
              </a:ext>
            </a:extLst>
          </p:cNvPr>
          <p:cNvSpPr txBox="1"/>
          <p:nvPr/>
        </p:nvSpPr>
        <p:spPr>
          <a:xfrm>
            <a:off x="3322571" y="3257015"/>
            <a:ext cx="1482000" cy="265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700"/>
            </a:pPr>
            <a:r>
              <a:rPr lang="en" sz="1700"/>
              <a:t>v3.0 released</a:t>
            </a:r>
            <a:endParaRPr sz="1700"/>
          </a:p>
        </p:txBody>
      </p:sp>
      <p:sp>
        <p:nvSpPr>
          <p:cNvPr id="59" name="Google Shape;163;p30">
            <a:extLst>
              <a:ext uri="{FF2B5EF4-FFF2-40B4-BE49-F238E27FC236}">
                <a16:creationId xmlns:a16="http://schemas.microsoft.com/office/drawing/2014/main" id="{8AC14784-9026-4CF5-E384-B1205C4CDA76}"/>
              </a:ext>
            </a:extLst>
          </p:cNvPr>
          <p:cNvSpPr txBox="1"/>
          <p:nvPr/>
        </p:nvSpPr>
        <p:spPr>
          <a:xfrm>
            <a:off x="1328851" y="3277711"/>
            <a:ext cx="1703100" cy="265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700"/>
            </a:pPr>
            <a:r>
              <a:rPr lang="en" sz="1700"/>
              <a:t>Move to GitHub</a:t>
            </a:r>
            <a:endParaRPr sz="900"/>
          </a:p>
        </p:txBody>
      </p:sp>
      <p:sp>
        <p:nvSpPr>
          <p:cNvPr id="61" name="Google Shape;164;p30">
            <a:extLst>
              <a:ext uri="{FF2B5EF4-FFF2-40B4-BE49-F238E27FC236}">
                <a16:creationId xmlns:a16="http://schemas.microsoft.com/office/drawing/2014/main" id="{4F1D23F4-E74F-CC9F-AD64-E2E7AD22936A}"/>
              </a:ext>
            </a:extLst>
          </p:cNvPr>
          <p:cNvSpPr txBox="1"/>
          <p:nvPr/>
        </p:nvSpPr>
        <p:spPr>
          <a:xfrm>
            <a:off x="3322571" y="3493039"/>
            <a:ext cx="1482000" cy="265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700"/>
            </a:pPr>
            <a:r>
              <a:rPr lang="en" sz="1700"/>
              <a:t>v3.1 released</a:t>
            </a:r>
            <a:endParaRPr sz="1700"/>
          </a:p>
        </p:txBody>
      </p:sp>
      <p:sp>
        <p:nvSpPr>
          <p:cNvPr id="63" name="Google Shape;165;p30">
            <a:extLst>
              <a:ext uri="{FF2B5EF4-FFF2-40B4-BE49-F238E27FC236}">
                <a16:creationId xmlns:a16="http://schemas.microsoft.com/office/drawing/2014/main" id="{82935D47-43DB-2A03-0ABB-8D4BE653F3F9}"/>
              </a:ext>
            </a:extLst>
          </p:cNvPr>
          <p:cNvSpPr txBox="1"/>
          <p:nvPr/>
        </p:nvSpPr>
        <p:spPr>
          <a:xfrm>
            <a:off x="3322569" y="3965061"/>
            <a:ext cx="1482000" cy="265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700"/>
            </a:pPr>
            <a:r>
              <a:rPr lang="en" sz="1700"/>
              <a:t>v4.0 released</a:t>
            </a:r>
            <a:endParaRPr sz="1700"/>
          </a:p>
        </p:txBody>
      </p:sp>
      <p:sp>
        <p:nvSpPr>
          <p:cNvPr id="65" name="Google Shape;166;p30">
            <a:extLst>
              <a:ext uri="{FF2B5EF4-FFF2-40B4-BE49-F238E27FC236}">
                <a16:creationId xmlns:a16="http://schemas.microsoft.com/office/drawing/2014/main" id="{B6916A98-7744-8DBE-BA82-B82F3B38FB10}"/>
              </a:ext>
            </a:extLst>
          </p:cNvPr>
          <p:cNvSpPr txBox="1"/>
          <p:nvPr/>
        </p:nvSpPr>
        <p:spPr>
          <a:xfrm>
            <a:off x="3302099" y="4359882"/>
            <a:ext cx="1482000" cy="265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700"/>
            </a:pPr>
            <a:r>
              <a:rPr lang="en" sz="1700"/>
              <a:t>v4.1 released</a:t>
            </a:r>
            <a:endParaRPr sz="1700"/>
          </a:p>
        </p:txBody>
      </p:sp>
      <p:sp>
        <p:nvSpPr>
          <p:cNvPr id="67" name="Google Shape;167;p30">
            <a:extLst>
              <a:ext uri="{FF2B5EF4-FFF2-40B4-BE49-F238E27FC236}">
                <a16:creationId xmlns:a16="http://schemas.microsoft.com/office/drawing/2014/main" id="{F1DB3B44-202E-1C34-63A0-8394F048E12F}"/>
              </a:ext>
            </a:extLst>
          </p:cNvPr>
          <p:cNvSpPr txBox="1"/>
          <p:nvPr/>
        </p:nvSpPr>
        <p:spPr>
          <a:xfrm>
            <a:off x="1080889" y="3491291"/>
            <a:ext cx="2199000" cy="265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700"/>
            </a:pPr>
            <a:r>
              <a:rPr lang="en" sz="1700" dirty="0"/>
              <a:t>Rename to SasView</a:t>
            </a:r>
            <a:endParaRPr sz="1700" dirty="0"/>
          </a:p>
        </p:txBody>
      </p:sp>
      <p:pic>
        <p:nvPicPr>
          <p:cNvPr id="69" name="Google Shape;168;p30" descr="A logo for a company&#10;&#10;Description automatically generated">
            <a:extLst>
              <a:ext uri="{FF2B5EF4-FFF2-40B4-BE49-F238E27FC236}">
                <a16:creationId xmlns:a16="http://schemas.microsoft.com/office/drawing/2014/main" id="{08C38D97-C936-6675-DDE9-BE904D74F269}"/>
              </a:ext>
            </a:extLst>
          </p:cNvPr>
          <p:cNvPicPr preferRelativeResize="0"/>
          <p:nvPr/>
        </p:nvPicPr>
        <p:blipFill rotWithShape="1">
          <a:blip r:embed="rId5">
            <a:alphaModFix/>
          </a:blip>
          <a:srcRect/>
          <a:stretch/>
        </p:blipFill>
        <p:spPr>
          <a:xfrm>
            <a:off x="1291831" y="4307481"/>
            <a:ext cx="1925776" cy="1567551"/>
          </a:xfrm>
          <a:prstGeom prst="rect">
            <a:avLst/>
          </a:prstGeom>
          <a:noFill/>
          <a:ln>
            <a:noFill/>
          </a:ln>
        </p:spPr>
      </p:pic>
      <p:sp>
        <p:nvSpPr>
          <p:cNvPr id="71" name="Google Shape;169;p30">
            <a:extLst>
              <a:ext uri="{FF2B5EF4-FFF2-40B4-BE49-F238E27FC236}">
                <a16:creationId xmlns:a16="http://schemas.microsoft.com/office/drawing/2014/main" id="{0C7AB8C9-39B8-87D5-71A8-97DF0169A56B}"/>
              </a:ext>
            </a:extLst>
          </p:cNvPr>
          <p:cNvSpPr txBox="1"/>
          <p:nvPr/>
        </p:nvSpPr>
        <p:spPr>
          <a:xfrm>
            <a:off x="278655" y="6278777"/>
            <a:ext cx="793500" cy="346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2300"/>
            </a:pPr>
            <a:r>
              <a:rPr lang="en" sz="2300" b="1" dirty="0"/>
              <a:t>2019</a:t>
            </a:r>
            <a:endParaRPr sz="900" dirty="0"/>
          </a:p>
        </p:txBody>
      </p:sp>
      <p:sp>
        <p:nvSpPr>
          <p:cNvPr id="73" name="Google Shape;170;p30">
            <a:extLst>
              <a:ext uri="{FF2B5EF4-FFF2-40B4-BE49-F238E27FC236}">
                <a16:creationId xmlns:a16="http://schemas.microsoft.com/office/drawing/2014/main" id="{A966D5BD-A24E-E8A4-AD83-BEE3448BDF40}"/>
              </a:ext>
            </a:extLst>
          </p:cNvPr>
          <p:cNvSpPr txBox="1"/>
          <p:nvPr/>
        </p:nvSpPr>
        <p:spPr>
          <a:xfrm>
            <a:off x="3386459" y="6062846"/>
            <a:ext cx="1703100" cy="265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dirty="0"/>
              <a:t>v4.2.1 released</a:t>
            </a:r>
            <a:endParaRPr sz="1700" dirty="0"/>
          </a:p>
        </p:txBody>
      </p:sp>
      <p:sp>
        <p:nvSpPr>
          <p:cNvPr id="75" name="Google Shape;171;p30">
            <a:extLst>
              <a:ext uri="{FF2B5EF4-FFF2-40B4-BE49-F238E27FC236}">
                <a16:creationId xmlns:a16="http://schemas.microsoft.com/office/drawing/2014/main" id="{11AAC4EF-CF72-CDB4-738A-F37EF835A4E3}"/>
              </a:ext>
            </a:extLst>
          </p:cNvPr>
          <p:cNvSpPr txBox="1"/>
          <p:nvPr/>
        </p:nvSpPr>
        <p:spPr>
          <a:xfrm>
            <a:off x="3386471" y="6287343"/>
            <a:ext cx="1743600" cy="265200"/>
          </a:xfrm>
          <a:prstGeom prst="rect">
            <a:avLst/>
          </a:prstGeom>
          <a:noFill/>
          <a:ln>
            <a:noFill/>
          </a:ln>
        </p:spPr>
        <p:txBody>
          <a:bodyPr spcFirstLastPara="1" wrap="square" lIns="32751" tIns="32751" rIns="32751" bIns="3275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dirty="0"/>
              <a:t>v5.0b2 released</a:t>
            </a:r>
            <a:endParaRPr sz="1700" dirty="0"/>
          </a:p>
        </p:txBody>
      </p:sp>
      <p:sp>
        <p:nvSpPr>
          <p:cNvPr id="77" name="Google Shape;172;p30">
            <a:extLst>
              <a:ext uri="{FF2B5EF4-FFF2-40B4-BE49-F238E27FC236}">
                <a16:creationId xmlns:a16="http://schemas.microsoft.com/office/drawing/2014/main" id="{2D1A522C-9B04-E6AE-87A6-4C59B24FDEC9}"/>
              </a:ext>
            </a:extLst>
          </p:cNvPr>
          <p:cNvSpPr/>
          <p:nvPr/>
        </p:nvSpPr>
        <p:spPr>
          <a:xfrm>
            <a:off x="5146035" y="6441471"/>
            <a:ext cx="4366500" cy="259500"/>
          </a:xfrm>
          <a:prstGeom prst="rect">
            <a:avLst/>
          </a:prstGeom>
          <a:noFill/>
          <a:ln>
            <a:noFill/>
          </a:ln>
        </p:spPr>
        <p:txBody>
          <a:bodyPr spcFirstLastPara="1" wrap="square" lIns="58925" tIns="29451" rIns="58925" bIns="2945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buSzPts val="1700"/>
            </a:pPr>
            <a:r>
              <a:rPr lang="en" sz="1700" dirty="0"/>
              <a:t>9</a:t>
            </a:r>
            <a:r>
              <a:rPr lang="en" sz="1700" baseline="30000" dirty="0"/>
              <a:t>th</a:t>
            </a:r>
            <a:r>
              <a:rPr lang="en" sz="1700" dirty="0"/>
              <a:t> Code Camp at ILL/ESRF March 2019</a:t>
            </a:r>
            <a:endParaRPr sz="900" dirty="0"/>
          </a:p>
        </p:txBody>
      </p:sp>
    </p:spTree>
    <p:extLst>
      <p:ext uri="{BB962C8B-B14F-4D97-AF65-F5344CB8AC3E}">
        <p14:creationId xmlns:p14="http://schemas.microsoft.com/office/powerpoint/2010/main" val="1762814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10F9D60-D702-369B-2590-AAB4C5418ACE}"/>
              </a:ext>
            </a:extLst>
          </p:cNvPr>
          <p:cNvSpPr/>
          <p:nvPr/>
        </p:nvSpPr>
        <p:spPr>
          <a:xfrm>
            <a:off x="1748117" y="4829735"/>
            <a:ext cx="7799294" cy="125505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C51131F-532E-4C96-95AF-BF25C77CE49D}"/>
              </a:ext>
            </a:extLst>
          </p:cNvPr>
          <p:cNvSpPr txBox="1"/>
          <p:nvPr/>
        </p:nvSpPr>
        <p:spPr>
          <a:xfrm>
            <a:off x="2543837" y="411156"/>
            <a:ext cx="5253939" cy="584775"/>
          </a:xfrm>
          <a:prstGeom prst="rect">
            <a:avLst/>
          </a:prstGeom>
          <a:noFill/>
        </p:spPr>
        <p:txBody>
          <a:bodyPr wrap="none" lIns="91440" tIns="45720" rIns="91440" bIns="45720" rtlCol="0" anchor="t">
            <a:spAutoFit/>
          </a:bodyPr>
          <a:lstStyle/>
          <a:p>
            <a:r>
              <a:rPr lang="en-US" sz="3200" b="1" dirty="0">
                <a:solidFill>
                  <a:schemeClr val="accent1"/>
                </a:solidFill>
                <a:latin typeface="Times New Roman"/>
                <a:cs typeface="Times New Roman"/>
              </a:rPr>
              <a:t>Some More Lessons Learned</a:t>
            </a:r>
          </a:p>
        </p:txBody>
      </p:sp>
      <p:sp>
        <p:nvSpPr>
          <p:cNvPr id="3" name="Shape 158">
            <a:extLst>
              <a:ext uri="{FF2B5EF4-FFF2-40B4-BE49-F238E27FC236}">
                <a16:creationId xmlns:a16="http://schemas.microsoft.com/office/drawing/2014/main" id="{D9BB216D-DD0D-D3EC-A832-3092BB8A2603}"/>
              </a:ext>
            </a:extLst>
          </p:cNvPr>
          <p:cNvSpPr/>
          <p:nvPr/>
        </p:nvSpPr>
        <p:spPr>
          <a:xfrm>
            <a:off x="495529" y="1679326"/>
            <a:ext cx="11347764" cy="2677654"/>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400" dirty="0"/>
              <a:t>Nobody owns             fewer egos</a:t>
            </a:r>
            <a:endParaRPr lang="en-US" sz="3400" dirty="0"/>
          </a:p>
          <a:p>
            <a:pPr marL="342900" indent="-342900" defTabSz="609534">
              <a:buFont typeface="Arial,Sans-Serif" panose="020B0604020202020204" pitchFamily="34" charset="0"/>
              <a:buChar char="•"/>
              <a:defRPr sz="3400">
                <a:latin typeface="Arial"/>
                <a:ea typeface="Arial"/>
                <a:cs typeface="Arial"/>
                <a:sym typeface="Arial"/>
              </a:defRPr>
            </a:pPr>
            <a:r>
              <a:rPr lang="en-US" sz="2400" dirty="0"/>
              <a:t>No proprietary platform (open source python – eventually some C)</a:t>
            </a:r>
          </a:p>
          <a:p>
            <a:pPr marL="342900" indent="-342900" defTabSz="609534">
              <a:buFont typeface="Arial" panose="020B0604020202020204" pitchFamily="34" charset="0"/>
              <a:buChar char="•"/>
              <a:defRPr sz="3400">
                <a:latin typeface="Arial"/>
                <a:ea typeface="Arial"/>
                <a:cs typeface="Arial"/>
                <a:sym typeface="Arial"/>
              </a:defRPr>
            </a:pPr>
            <a:r>
              <a:rPr lang="en-US" sz="2400" dirty="0"/>
              <a:t>Must align with the needs and the priorities of each person/facility</a:t>
            </a:r>
            <a:endParaRPr lang="en-US" dirty="0"/>
          </a:p>
          <a:p>
            <a:pPr marL="342900" indent="-342900" defTabSz="609534">
              <a:buFont typeface="Arial,Sans-Serif" panose="020B0604020202020204" pitchFamily="34" charset="0"/>
              <a:buChar char="•"/>
              <a:defRPr sz="3400">
                <a:latin typeface="Arial"/>
                <a:ea typeface="Arial"/>
                <a:cs typeface="Arial"/>
                <a:sym typeface="Arial"/>
              </a:defRPr>
            </a:pPr>
            <a:r>
              <a:rPr lang="en-US" sz="2400" dirty="0"/>
              <a:t>Community building is integral/essential to the effort</a:t>
            </a:r>
          </a:p>
          <a:p>
            <a:pPr marL="342900" indent="-342900" defTabSz="609534">
              <a:buFont typeface="Arial" panose="020B0604020202020204" pitchFamily="34" charset="0"/>
              <a:buChar char="•"/>
              <a:defRPr sz="3400">
                <a:latin typeface="Arial"/>
                <a:ea typeface="Arial"/>
                <a:cs typeface="Arial"/>
                <a:sym typeface="Arial"/>
              </a:defRPr>
            </a:pPr>
            <a:r>
              <a:rPr lang="en-US" sz="2400" dirty="0"/>
              <a:t>"Small" money can be blessing</a:t>
            </a:r>
          </a:p>
          <a:p>
            <a:pPr marL="800100" lvl="1" indent="-342900" defTabSz="609534">
              <a:buFont typeface="Courier New" panose="020B0604020202020204" pitchFamily="34" charset="0"/>
              <a:buChar char="o"/>
              <a:defRPr sz="3400">
                <a:latin typeface="Arial"/>
                <a:ea typeface="Arial"/>
                <a:cs typeface="Arial"/>
                <a:sym typeface="Arial"/>
              </a:defRPr>
            </a:pPr>
            <a:r>
              <a:rPr lang="en-US" sz="2400" dirty="0"/>
              <a:t>More freedom for experimentation</a:t>
            </a:r>
          </a:p>
          <a:p>
            <a:pPr marL="800100" lvl="1" indent="-342900" defTabSz="609534">
              <a:buFont typeface="Courier New" panose="020B0604020202020204" pitchFamily="34" charset="0"/>
              <a:buChar char="o"/>
              <a:defRPr sz="3400">
                <a:latin typeface="Arial"/>
                <a:ea typeface="Arial"/>
                <a:cs typeface="Arial"/>
                <a:sym typeface="Arial"/>
              </a:defRPr>
            </a:pPr>
            <a:r>
              <a:rPr lang="en-US" sz="2400" dirty="0"/>
              <a:t>Provides better motivation for collaboration</a:t>
            </a:r>
          </a:p>
        </p:txBody>
      </p:sp>
      <p:sp>
        <p:nvSpPr>
          <p:cNvPr id="2" name="Arrow: Right 1">
            <a:extLst>
              <a:ext uri="{FF2B5EF4-FFF2-40B4-BE49-F238E27FC236}">
                <a16:creationId xmlns:a16="http://schemas.microsoft.com/office/drawing/2014/main" id="{2487EA74-8E45-6912-48C0-5572481E8BBA}"/>
              </a:ext>
            </a:extLst>
          </p:cNvPr>
          <p:cNvSpPr/>
          <p:nvPr/>
        </p:nvSpPr>
        <p:spPr>
          <a:xfrm>
            <a:off x="2913528" y="1781736"/>
            <a:ext cx="851647" cy="3249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190CEFB-309C-483B-FBB8-FD1D024F0E66}"/>
              </a:ext>
            </a:extLst>
          </p:cNvPr>
          <p:cNvSpPr txBox="1"/>
          <p:nvPr/>
        </p:nvSpPr>
        <p:spPr>
          <a:xfrm>
            <a:off x="1949823" y="5042646"/>
            <a:ext cx="73376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Verdana"/>
                <a:ea typeface="Verdana"/>
                <a:cs typeface="Calibri"/>
              </a:rPr>
              <a:t>Getting to collaboration was a huge amount of work but …. there was also a LOT of luck</a:t>
            </a:r>
            <a:endParaRPr lang="en-US" sz="2400" dirty="0">
              <a:latin typeface="Verdana"/>
              <a:ea typeface="Verdana"/>
            </a:endParaRPr>
          </a:p>
        </p:txBody>
      </p:sp>
    </p:spTree>
    <p:extLst>
      <p:ext uri="{BB962C8B-B14F-4D97-AF65-F5344CB8AC3E}">
        <p14:creationId xmlns:p14="http://schemas.microsoft.com/office/powerpoint/2010/main" val="920527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nt and logo master">
  <a:themeElements>
    <a:clrScheme name="STFC theme">
      <a:dk1>
        <a:srgbClr val="2E2C61"/>
      </a:dk1>
      <a:lt1>
        <a:srgbClr val="FFFFFF"/>
      </a:lt1>
      <a:dk2>
        <a:srgbClr val="2E2C61"/>
      </a:dk2>
      <a:lt2>
        <a:srgbClr val="FFFFFF"/>
      </a:lt2>
      <a:accent1>
        <a:srgbClr val="1E5DF8"/>
      </a:accent1>
      <a:accent2>
        <a:srgbClr val="003088"/>
      </a:accent2>
      <a:accent3>
        <a:srgbClr val="F08900"/>
      </a:accent3>
      <a:accent4>
        <a:srgbClr val="616161"/>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1919</Words>
  <Application>Microsoft Office PowerPoint</Application>
  <PresentationFormat>Widescreen</PresentationFormat>
  <Paragraphs>351</Paragraphs>
  <Slides>39</Slides>
  <Notes>16</Notes>
  <HiddenSlides>0</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Office Theme</vt:lpstr>
      <vt:lpstr>Font and logo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SasView Aproach</vt:lpstr>
      <vt:lpstr>PowerPoint Presentation</vt:lpstr>
      <vt:lpstr>PowerPoint Presentation</vt:lpstr>
      <vt:lpstr>PowerPoint Presentation</vt:lpstr>
      <vt:lpstr>SasView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Come and Join the Fun! Contributor Camp XII Jan 16-22 University of Delaware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Butler, Paul D. (Fed)</dc:creator>
  <cp:lastModifiedBy>Butler, Paul D. (Fed)</cp:lastModifiedBy>
  <cp:revision>1623</cp:revision>
  <dcterms:created xsi:type="dcterms:W3CDTF">2022-06-02T20:54:09Z</dcterms:created>
  <dcterms:modified xsi:type="dcterms:W3CDTF">2023-12-14T01:22:47Z</dcterms:modified>
</cp:coreProperties>
</file>